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4"/>
  </p:notesMasterIdLst>
  <p:sldIdLst>
    <p:sldId id="266" r:id="rId2"/>
    <p:sldId id="257" r:id="rId3"/>
    <p:sldId id="258" r:id="rId4"/>
    <p:sldId id="313" r:id="rId5"/>
    <p:sldId id="331" r:id="rId6"/>
    <p:sldId id="330" r:id="rId7"/>
    <p:sldId id="325" r:id="rId8"/>
    <p:sldId id="329" r:id="rId9"/>
    <p:sldId id="326" r:id="rId10"/>
    <p:sldId id="332" r:id="rId11"/>
    <p:sldId id="327" r:id="rId12"/>
    <p:sldId id="259" r:id="rId13"/>
    <p:sldId id="267" r:id="rId14"/>
    <p:sldId id="269" r:id="rId15"/>
    <p:sldId id="268" r:id="rId16"/>
    <p:sldId id="270" r:id="rId17"/>
    <p:sldId id="271" r:id="rId18"/>
    <p:sldId id="272" r:id="rId19"/>
    <p:sldId id="273" r:id="rId20"/>
    <p:sldId id="274" r:id="rId21"/>
    <p:sldId id="275" r:id="rId22"/>
    <p:sldId id="334" r:id="rId23"/>
    <p:sldId id="333" r:id="rId24"/>
    <p:sldId id="320" r:id="rId25"/>
    <p:sldId id="322" r:id="rId26"/>
    <p:sldId id="324" r:id="rId27"/>
    <p:sldId id="276" r:id="rId28"/>
    <p:sldId id="277" r:id="rId29"/>
    <p:sldId id="314" r:id="rId30"/>
    <p:sldId id="315" r:id="rId31"/>
    <p:sldId id="316" r:id="rId32"/>
    <p:sldId id="265" r:id="rId33"/>
  </p:sldIdLst>
  <p:sldSz cx="18288000" cy="10287000"/>
  <p:notesSz cx="6858000" cy="9144000"/>
  <p:embeddedFontLst>
    <p:embeddedFont>
      <p:font typeface="Fredoka" panose="020B0604020202020204" charset="0"/>
      <p:regular r:id="rId35"/>
    </p:embeddedFont>
    <p:embeddedFont>
      <p:font typeface="Montserrat Medium" panose="00000600000000000000" pitchFamily="2" charset="0"/>
      <p:regular r:id="rId36"/>
      <p:italic r:id="rId37"/>
    </p:embeddedFont>
    <p:embeddedFont>
      <p:font typeface="Montserrat Semi-Bold Italics" panose="020B0604020202020204" charset="0"/>
      <p:regular r:id="rId3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69" d="100"/>
          <a:sy n="69" d="100"/>
        </p:scale>
        <p:origin x="1620" y="-3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svg>
</file>

<file path=ppt/media/image45.png>
</file>

<file path=ppt/media/image46.png>
</file>

<file path=ppt/media/image47.png>
</file>

<file path=ppt/media/image48.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AFEC9A-48D9-44BC-843B-03BF29AFE0C8}" type="datetimeFigureOut">
              <a:rPr lang="en-US" smtClean="0"/>
              <a:t>8/8/2025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3AEDB4-35B0-439D-855B-49DC029ABB74}" type="slidenum">
              <a:rPr lang="en-US" smtClean="0"/>
              <a:t>‹#›</a:t>
            </a:fld>
            <a:endParaRPr lang="en-US"/>
          </a:p>
        </p:txBody>
      </p:sp>
    </p:spTree>
    <p:extLst>
      <p:ext uri="{BB962C8B-B14F-4D97-AF65-F5344CB8AC3E}">
        <p14:creationId xmlns:p14="http://schemas.microsoft.com/office/powerpoint/2010/main" val="3565514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B3AEDB4-35B0-439D-855B-49DC029ABB74}"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039020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8/8/2025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8.svg"/></Relationships>
</file>

<file path=ppt/slides/_rels/slide10.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25.png"/></Relationships>
</file>

<file path=ppt/slides/_rels/slide12.xml.rels><?xml version="1.0" encoding="UTF-8" standalone="yes"?>
<Relationships xmlns="http://schemas.openxmlformats.org/package/2006/relationships"><Relationship Id="rId8" Type="http://schemas.openxmlformats.org/officeDocument/2006/relationships/image" Target="../media/image26.png"/><Relationship Id="rId13" Type="http://schemas.openxmlformats.org/officeDocument/2006/relationships/image" Target="../media/image12.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29.png"/><Relationship Id="rId5" Type="http://schemas.openxmlformats.org/officeDocument/2006/relationships/image" Target="../media/image4.svg"/><Relationship Id="rId10" Type="http://schemas.openxmlformats.org/officeDocument/2006/relationships/image" Target="../media/image28.png"/><Relationship Id="rId4" Type="http://schemas.openxmlformats.org/officeDocument/2006/relationships/image" Target="../media/image3.png"/><Relationship Id="rId9" Type="http://schemas.openxmlformats.org/officeDocument/2006/relationships/image" Target="../media/image27.png"/></Relationships>
</file>

<file path=ppt/slides/_rels/slide13.xml.rels><?xml version="1.0" encoding="UTF-8" standalone="yes"?>
<Relationships xmlns="http://schemas.openxmlformats.org/package/2006/relationships"><Relationship Id="rId8" Type="http://schemas.openxmlformats.org/officeDocument/2006/relationships/image" Target="../media/image30.png"/><Relationship Id="rId13" Type="http://schemas.openxmlformats.org/officeDocument/2006/relationships/image" Target="../media/image12.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29.png"/><Relationship Id="rId5" Type="http://schemas.openxmlformats.org/officeDocument/2006/relationships/image" Target="../media/image4.svg"/><Relationship Id="rId10" Type="http://schemas.openxmlformats.org/officeDocument/2006/relationships/image" Target="../media/image28.png"/><Relationship Id="rId4" Type="http://schemas.openxmlformats.org/officeDocument/2006/relationships/image" Target="../media/image3.png"/><Relationship Id="rId9" Type="http://schemas.openxmlformats.org/officeDocument/2006/relationships/image" Target="../media/image27.png"/></Relationships>
</file>

<file path=ppt/slides/_rels/slide14.xml.rels><?xml version="1.0" encoding="UTF-8" standalone="yes"?>
<Relationships xmlns="http://schemas.openxmlformats.org/package/2006/relationships"><Relationship Id="rId8" Type="http://schemas.openxmlformats.org/officeDocument/2006/relationships/image" Target="../media/image31.png"/><Relationship Id="rId13" Type="http://schemas.openxmlformats.org/officeDocument/2006/relationships/image" Target="../media/image27.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2.png"/><Relationship Id="rId5" Type="http://schemas.openxmlformats.org/officeDocument/2006/relationships/image" Target="../media/image4.svg"/><Relationship Id="rId10" Type="http://schemas.openxmlformats.org/officeDocument/2006/relationships/image" Target="../media/image28.png"/><Relationship Id="rId4" Type="http://schemas.openxmlformats.org/officeDocument/2006/relationships/image" Target="../media/image3.png"/><Relationship Id="rId9" Type="http://schemas.openxmlformats.org/officeDocument/2006/relationships/image" Target="../media/image32.png"/><Relationship Id="rId14" Type="http://schemas.openxmlformats.org/officeDocument/2006/relationships/image" Target="../media/image33.png"/></Relationships>
</file>

<file path=ppt/slides/_rels/slide15.xml.rels><?xml version="1.0" encoding="UTF-8" standalone="yes"?>
<Relationships xmlns="http://schemas.openxmlformats.org/package/2006/relationships"><Relationship Id="rId8" Type="http://schemas.openxmlformats.org/officeDocument/2006/relationships/image" Target="../media/image34.png"/><Relationship Id="rId13" Type="http://schemas.openxmlformats.org/officeDocument/2006/relationships/image" Target="../media/image13.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28.png"/><Relationship Id="rId5" Type="http://schemas.openxmlformats.org/officeDocument/2006/relationships/image" Target="../media/image4.svg"/><Relationship Id="rId10" Type="http://schemas.openxmlformats.org/officeDocument/2006/relationships/image" Target="../media/image32.png"/><Relationship Id="rId4" Type="http://schemas.openxmlformats.org/officeDocument/2006/relationships/image" Target="../media/image3.png"/><Relationship Id="rId9" Type="http://schemas.openxmlformats.org/officeDocument/2006/relationships/image" Target="../media/image31.png"/><Relationship Id="rId14" Type="http://schemas.openxmlformats.org/officeDocument/2006/relationships/image" Target="../media/image27.png"/></Relationships>
</file>

<file path=ppt/slides/_rels/slide16.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3.png"/><Relationship Id="rId5" Type="http://schemas.openxmlformats.org/officeDocument/2006/relationships/image" Target="../media/image4.svg"/><Relationship Id="rId10" Type="http://schemas.openxmlformats.org/officeDocument/2006/relationships/image" Target="../media/image12.png"/><Relationship Id="rId4" Type="http://schemas.openxmlformats.org/officeDocument/2006/relationships/image" Target="../media/image3.png"/><Relationship Id="rId9" Type="http://schemas.openxmlformats.org/officeDocument/2006/relationships/image" Target="../media/image9.png"/></Relationships>
</file>

<file path=ppt/slides/_rels/slide17.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35.png"/><Relationship Id="rId5" Type="http://schemas.openxmlformats.org/officeDocument/2006/relationships/image" Target="../media/image4.svg"/><Relationship Id="rId10" Type="http://schemas.openxmlformats.org/officeDocument/2006/relationships/image" Target="../media/image13.png"/><Relationship Id="rId4" Type="http://schemas.openxmlformats.org/officeDocument/2006/relationships/image" Target="../media/image3.png"/><Relationship Id="rId9" Type="http://schemas.openxmlformats.org/officeDocument/2006/relationships/image" Target="../media/image12.png"/></Relationships>
</file>

<file path=ppt/slides/_rels/slide18.xml.rels><?xml version="1.0" encoding="UTF-8" standalone="yes"?>
<Relationships xmlns="http://schemas.openxmlformats.org/package/2006/relationships"><Relationship Id="rId8" Type="http://schemas.openxmlformats.org/officeDocument/2006/relationships/image" Target="../media/image36.png"/><Relationship Id="rId13" Type="http://schemas.openxmlformats.org/officeDocument/2006/relationships/image" Target="../media/image12.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37.png"/><Relationship Id="rId5" Type="http://schemas.openxmlformats.org/officeDocument/2006/relationships/image" Target="../media/image4.svg"/><Relationship Id="rId10" Type="http://schemas.openxmlformats.org/officeDocument/2006/relationships/image" Target="../media/image32.png"/><Relationship Id="rId4" Type="http://schemas.openxmlformats.org/officeDocument/2006/relationships/image" Target="../media/image3.png"/><Relationship Id="rId9" Type="http://schemas.openxmlformats.org/officeDocument/2006/relationships/image" Target="../media/image28.png"/></Relationships>
</file>

<file path=ppt/slides/_rels/slide19.xml.rels><?xml version="1.0" encoding="UTF-8" standalone="yes"?>
<Relationships xmlns="http://schemas.openxmlformats.org/package/2006/relationships"><Relationship Id="rId8" Type="http://schemas.openxmlformats.org/officeDocument/2006/relationships/image" Target="../media/image28.png"/><Relationship Id="rId13" Type="http://schemas.openxmlformats.org/officeDocument/2006/relationships/image" Target="../media/image38.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3.png"/><Relationship Id="rId5" Type="http://schemas.openxmlformats.org/officeDocument/2006/relationships/image" Target="../media/image4.svg"/><Relationship Id="rId10" Type="http://schemas.openxmlformats.org/officeDocument/2006/relationships/image" Target="../media/image37.png"/><Relationship Id="rId4" Type="http://schemas.openxmlformats.org/officeDocument/2006/relationships/image" Target="../media/image3.png"/><Relationship Id="rId9" Type="http://schemas.openxmlformats.org/officeDocument/2006/relationships/image" Target="../media/image32.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2.png"/><Relationship Id="rId3" Type="http://schemas.openxmlformats.org/officeDocument/2006/relationships/image" Target="../media/image2.svg"/><Relationship Id="rId7" Type="http://schemas.openxmlformats.org/officeDocument/2006/relationships/image" Target="../media/image8.sv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png"/><Relationship Id="rId11" Type="http://schemas.openxmlformats.org/officeDocument/2006/relationships/image" Target="../media/image10.pn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6.svg"/><Relationship Id="rId14" Type="http://schemas.openxmlformats.org/officeDocument/2006/relationships/image" Target="../media/image13.png"/></Relationships>
</file>

<file path=ppt/slides/_rels/slide20.xml.rels><?xml version="1.0" encoding="UTF-8" standalone="yes"?>
<Relationships xmlns="http://schemas.openxmlformats.org/package/2006/relationships"><Relationship Id="rId8" Type="http://schemas.openxmlformats.org/officeDocument/2006/relationships/image" Target="../media/image28.png"/><Relationship Id="rId13" Type="http://schemas.openxmlformats.org/officeDocument/2006/relationships/image" Target="../media/image39.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3.png"/><Relationship Id="rId5" Type="http://schemas.openxmlformats.org/officeDocument/2006/relationships/image" Target="../media/image4.svg"/><Relationship Id="rId10" Type="http://schemas.openxmlformats.org/officeDocument/2006/relationships/image" Target="../media/image37.png"/><Relationship Id="rId4" Type="http://schemas.openxmlformats.org/officeDocument/2006/relationships/image" Target="../media/image3.png"/><Relationship Id="rId9" Type="http://schemas.openxmlformats.org/officeDocument/2006/relationships/image" Target="../media/image32.png"/></Relationships>
</file>

<file path=ppt/slides/_rels/slide21.xml.rels><?xml version="1.0" encoding="UTF-8" standalone="yes"?>
<Relationships xmlns="http://schemas.openxmlformats.org/package/2006/relationships"><Relationship Id="rId8" Type="http://schemas.openxmlformats.org/officeDocument/2006/relationships/image" Target="../media/image28.png"/><Relationship Id="rId13" Type="http://schemas.openxmlformats.org/officeDocument/2006/relationships/image" Target="../media/image40.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3.png"/><Relationship Id="rId5" Type="http://schemas.openxmlformats.org/officeDocument/2006/relationships/image" Target="../media/image4.svg"/><Relationship Id="rId10" Type="http://schemas.openxmlformats.org/officeDocument/2006/relationships/image" Target="../media/image37.png"/><Relationship Id="rId4" Type="http://schemas.openxmlformats.org/officeDocument/2006/relationships/image" Target="../media/image3.png"/><Relationship Id="rId9" Type="http://schemas.openxmlformats.org/officeDocument/2006/relationships/image" Target="../media/image32.png"/></Relationships>
</file>

<file path=ppt/slides/_rels/slide2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44.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3.png"/><Relationship Id="rId11" Type="http://schemas.openxmlformats.org/officeDocument/2006/relationships/image" Target="../media/image6.svg"/><Relationship Id="rId5" Type="http://schemas.openxmlformats.org/officeDocument/2006/relationships/image" Target="../media/image4.svg"/><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8.svg"/></Relationships>
</file>

<file path=ppt/slides/_rels/slide2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44.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3.png"/><Relationship Id="rId11" Type="http://schemas.openxmlformats.org/officeDocument/2006/relationships/image" Target="../media/image6.svg"/><Relationship Id="rId5" Type="http://schemas.openxmlformats.org/officeDocument/2006/relationships/image" Target="../media/image4.svg"/><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8.svg"/></Relationships>
</file>

<file path=ppt/slides/_rels/slide2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44.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3.png"/><Relationship Id="rId11" Type="http://schemas.openxmlformats.org/officeDocument/2006/relationships/image" Target="../media/image6.svg"/><Relationship Id="rId5" Type="http://schemas.openxmlformats.org/officeDocument/2006/relationships/image" Target="../media/image4.svg"/><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8.svg"/></Relationships>
</file>

<file path=ppt/slides/_rels/slide27.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 Id="rId9" Type="http://schemas.openxmlformats.org/officeDocument/2006/relationships/image" Target="../media/image45.png"/></Relationships>
</file>

<file path=ppt/slides/_rels/slide28.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44.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3.png"/><Relationship Id="rId11" Type="http://schemas.openxmlformats.org/officeDocument/2006/relationships/image" Target="../media/image6.svg"/><Relationship Id="rId5" Type="http://schemas.openxmlformats.org/officeDocument/2006/relationships/image" Target="../media/image4.svg"/><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8.svg"/></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4.svg"/><Relationship Id="rId7" Type="http://schemas.openxmlformats.org/officeDocument/2006/relationships/image" Target="../media/image15.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6.svg"/></Relationships>
</file>

<file path=ppt/slides/_rels/slide3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44.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3.png"/><Relationship Id="rId11" Type="http://schemas.openxmlformats.org/officeDocument/2006/relationships/image" Target="../media/image6.svg"/><Relationship Id="rId5" Type="http://schemas.openxmlformats.org/officeDocument/2006/relationships/image" Target="../media/image4.svg"/><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8.svg"/></Relationships>
</file>

<file path=ppt/slides/_rels/slide3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44.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3.png"/><Relationship Id="rId11" Type="http://schemas.openxmlformats.org/officeDocument/2006/relationships/image" Target="../media/image6.svg"/><Relationship Id="rId5" Type="http://schemas.openxmlformats.org/officeDocument/2006/relationships/image" Target="../media/image4.svg"/><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8.svg"/></Relationships>
</file>

<file path=ppt/slides/_rels/slide3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48.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7.png"/><Relationship Id="rId11" Type="http://schemas.openxmlformats.org/officeDocument/2006/relationships/image" Target="../media/image6.svg"/><Relationship Id="rId5" Type="http://schemas.openxmlformats.org/officeDocument/2006/relationships/image" Target="../media/image4.svg"/><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8.svg"/></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17.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6.png"/><Relationship Id="rId11" Type="http://schemas.openxmlformats.org/officeDocument/2006/relationships/image" Target="../media/image6.svg"/><Relationship Id="rId5" Type="http://schemas.openxmlformats.org/officeDocument/2006/relationships/image" Target="../media/image4.svg"/><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8.svg"/></Relationships>
</file>

<file path=ppt/slides/_rels/slide5.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19.png"/></Relationships>
</file>

<file path=ppt/slides/_rels/slide7.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21.png"/></Relationships>
</file>

<file path=ppt/slides/_rels/slide8.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23.png"/></Relationships>
</file>

<file path=ppt/slides/_rels/slide9.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37B12489-9F20-8A89-BC2B-F953D206E318}"/>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77B2145F-67B3-F400-1A3E-4E9802DC001A}"/>
              </a:ext>
            </a:extLst>
          </p:cNvPr>
          <p:cNvSpPr/>
          <p:nvPr/>
        </p:nvSpPr>
        <p:spPr>
          <a:xfrm>
            <a:off x="2026555" y="-1168121"/>
            <a:ext cx="17240730" cy="14607600"/>
          </a:xfrm>
          <a:custGeom>
            <a:avLst/>
            <a:gdLst/>
            <a:ahLst/>
            <a:cxnLst/>
            <a:rect l="l" t="t" r="r" b="b"/>
            <a:pathLst>
              <a:path w="17240730" h="14607600">
                <a:moveTo>
                  <a:pt x="0" y="0"/>
                </a:moveTo>
                <a:lnTo>
                  <a:pt x="17240729" y="0"/>
                </a:lnTo>
                <a:lnTo>
                  <a:pt x="17240729" y="14607600"/>
                </a:lnTo>
                <a:lnTo>
                  <a:pt x="0" y="14607600"/>
                </a:lnTo>
                <a:lnTo>
                  <a:pt x="0" y="0"/>
                </a:lnTo>
                <a:close/>
              </a:path>
            </a:pathLst>
          </a:custGeom>
          <a:blipFill>
            <a:blip r:embed="rId2">
              <a:alphaModFix amt="60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a:extLst>
              <a:ext uri="{FF2B5EF4-FFF2-40B4-BE49-F238E27FC236}">
                <a16:creationId xmlns:a16="http://schemas.microsoft.com/office/drawing/2014/main" id="{CD64460D-9B7A-BF8F-1ABB-572B662D0AAA}"/>
              </a:ext>
            </a:extLst>
          </p:cNvPr>
          <p:cNvSpPr/>
          <p:nvPr/>
        </p:nvSpPr>
        <p:spPr>
          <a:xfrm rot="-1822958">
            <a:off x="6043108" y="-1827839"/>
            <a:ext cx="17298019" cy="12634507"/>
          </a:xfrm>
          <a:custGeom>
            <a:avLst/>
            <a:gdLst/>
            <a:ahLst/>
            <a:cxnLst/>
            <a:rect l="l" t="t" r="r" b="b"/>
            <a:pathLst>
              <a:path w="16072061" h="11601106">
                <a:moveTo>
                  <a:pt x="0" y="0"/>
                </a:moveTo>
                <a:lnTo>
                  <a:pt x="16072061" y="0"/>
                </a:lnTo>
                <a:lnTo>
                  <a:pt x="16072061" y="11601105"/>
                </a:lnTo>
                <a:lnTo>
                  <a:pt x="0" y="11601105"/>
                </a:lnTo>
                <a:lnTo>
                  <a:pt x="0" y="0"/>
                </a:lnTo>
                <a:close/>
              </a:path>
            </a:pathLst>
          </a:custGeom>
          <a:blipFill>
            <a:blip r:embed="rId4">
              <a:alphaModFix amt="35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4" name="Freeform 4">
            <a:extLst>
              <a:ext uri="{FF2B5EF4-FFF2-40B4-BE49-F238E27FC236}">
                <a16:creationId xmlns:a16="http://schemas.microsoft.com/office/drawing/2014/main" id="{A33C4EC0-122C-1F58-8755-60BF991F9097}"/>
              </a:ext>
            </a:extLst>
          </p:cNvPr>
          <p:cNvSpPr/>
          <p:nvPr/>
        </p:nvSpPr>
        <p:spPr>
          <a:xfrm>
            <a:off x="13319911" y="6213323"/>
            <a:ext cx="3050862" cy="1736218"/>
          </a:xfrm>
          <a:custGeom>
            <a:avLst/>
            <a:gdLst/>
            <a:ahLst/>
            <a:cxnLst/>
            <a:rect l="l" t="t" r="r" b="b"/>
            <a:pathLst>
              <a:path w="3050862" h="1736218">
                <a:moveTo>
                  <a:pt x="0" y="0"/>
                </a:moveTo>
                <a:lnTo>
                  <a:pt x="3050862" y="0"/>
                </a:lnTo>
                <a:lnTo>
                  <a:pt x="3050862" y="1736218"/>
                </a:lnTo>
                <a:lnTo>
                  <a:pt x="0" y="173621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 name="Freeform 6">
            <a:extLst>
              <a:ext uri="{FF2B5EF4-FFF2-40B4-BE49-F238E27FC236}">
                <a16:creationId xmlns:a16="http://schemas.microsoft.com/office/drawing/2014/main" id="{B0F96F26-57F8-6AC2-8C3A-DA38D3FB3811}"/>
              </a:ext>
            </a:extLst>
          </p:cNvPr>
          <p:cNvSpPr/>
          <p:nvPr/>
        </p:nvSpPr>
        <p:spPr>
          <a:xfrm>
            <a:off x="15482246" y="1339742"/>
            <a:ext cx="1777054" cy="1444596"/>
          </a:xfrm>
          <a:custGeom>
            <a:avLst/>
            <a:gdLst/>
            <a:ahLst/>
            <a:cxnLst/>
            <a:rect l="l" t="t" r="r" b="b"/>
            <a:pathLst>
              <a:path w="1777054" h="1444596">
                <a:moveTo>
                  <a:pt x="0" y="0"/>
                </a:moveTo>
                <a:lnTo>
                  <a:pt x="1777054" y="0"/>
                </a:lnTo>
                <a:lnTo>
                  <a:pt x="1777054" y="1444596"/>
                </a:lnTo>
                <a:lnTo>
                  <a:pt x="0" y="144459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TextBox 7">
            <a:extLst>
              <a:ext uri="{FF2B5EF4-FFF2-40B4-BE49-F238E27FC236}">
                <a16:creationId xmlns:a16="http://schemas.microsoft.com/office/drawing/2014/main" id="{116A345F-C348-6C81-6DAB-F86D6089DD48}"/>
              </a:ext>
            </a:extLst>
          </p:cNvPr>
          <p:cNvSpPr txBox="1"/>
          <p:nvPr/>
        </p:nvSpPr>
        <p:spPr>
          <a:xfrm>
            <a:off x="4640412" y="2653163"/>
            <a:ext cx="13334128" cy="2204514"/>
          </a:xfrm>
          <a:prstGeom prst="rect">
            <a:avLst/>
          </a:prstGeom>
        </p:spPr>
        <p:txBody>
          <a:bodyPr wrap="square" lIns="0" tIns="0" rIns="0" bIns="0" rtlCol="0" anchor="t">
            <a:spAutoFit/>
          </a:bodyPr>
          <a:lstStyle/>
          <a:p>
            <a:pPr marL="0" marR="0" lvl="0" indent="0" algn="r" defTabSz="914400" rtl="0" eaLnBrk="1" fontAlgn="auto" latinLnBrk="0" hangingPunct="1">
              <a:lnSpc>
                <a:spcPts val="19844"/>
              </a:lnSpc>
              <a:spcBef>
                <a:spcPts val="0"/>
              </a:spcBef>
              <a:spcAft>
                <a:spcPts val="0"/>
              </a:spcAft>
              <a:buClrTx/>
              <a:buSzTx/>
              <a:buFontTx/>
              <a:buNone/>
              <a:tabLst/>
              <a:defRPr/>
            </a:pPr>
            <a:r>
              <a:rPr kumimoji="0" lang="en-US" sz="10000" b="0" i="0" u="none" strike="noStrike" kern="1200" cap="none" spc="0" normalizeH="0" baseline="0" noProof="0" dirty="0">
                <a:ln>
                  <a:noFill/>
                </a:ln>
                <a:solidFill>
                  <a:srgbClr val="FFFFFF"/>
                </a:solidFill>
                <a:effectLst/>
                <a:uLnTx/>
                <a:uFillTx/>
                <a:latin typeface="Fredoka"/>
                <a:ea typeface="Fredoka"/>
                <a:cs typeface="Fredoka"/>
                <a:sym typeface="Fredoka"/>
              </a:rPr>
              <a:t>Hospital Pharmacy</a:t>
            </a:r>
          </a:p>
        </p:txBody>
      </p:sp>
      <p:sp>
        <p:nvSpPr>
          <p:cNvPr id="8" name="TextBox 8">
            <a:extLst>
              <a:ext uri="{FF2B5EF4-FFF2-40B4-BE49-F238E27FC236}">
                <a16:creationId xmlns:a16="http://schemas.microsoft.com/office/drawing/2014/main" id="{C180EBB3-7C73-885A-57D9-84B63377DD9B}"/>
              </a:ext>
            </a:extLst>
          </p:cNvPr>
          <p:cNvSpPr txBox="1"/>
          <p:nvPr/>
        </p:nvSpPr>
        <p:spPr>
          <a:xfrm>
            <a:off x="7829142" y="4041243"/>
            <a:ext cx="10545242" cy="2204514"/>
          </a:xfrm>
          <a:prstGeom prst="rect">
            <a:avLst/>
          </a:prstGeom>
        </p:spPr>
        <p:txBody>
          <a:bodyPr lIns="0" tIns="0" rIns="0" bIns="0" rtlCol="0" anchor="t">
            <a:spAutoFit/>
          </a:bodyPr>
          <a:lstStyle>
            <a:defPPr>
              <a:defRPr lang="en-US"/>
            </a:defPPr>
            <a:lvl1pPr marR="0" lvl="0" indent="0" algn="r" fontAlgn="auto">
              <a:lnSpc>
                <a:spcPts val="19844"/>
              </a:lnSpc>
              <a:spcBef>
                <a:spcPts val="0"/>
              </a:spcBef>
              <a:spcAft>
                <a:spcPts val="0"/>
              </a:spcAft>
              <a:buClrTx/>
              <a:buSzTx/>
              <a:buFontTx/>
              <a:buNone/>
              <a:tabLst/>
              <a:defRPr kumimoji="0" sz="10000" b="0" i="0" u="none" strike="noStrike" cap="none" spc="0" normalizeH="0" baseline="0">
                <a:ln>
                  <a:noFill/>
                </a:ln>
                <a:solidFill>
                  <a:srgbClr val="FFFFFF"/>
                </a:solidFill>
                <a:effectLst/>
                <a:uLnTx/>
                <a:uFillTx/>
                <a:latin typeface="Fredoka"/>
                <a:ea typeface="Fredoka"/>
                <a:cs typeface="Fredoka"/>
              </a:defRPr>
            </a:lvl1pPr>
          </a:lstStyle>
          <a:p>
            <a:pPr algn="l"/>
            <a:r>
              <a:rPr lang="en-US" dirty="0">
                <a:sym typeface="Fredoka"/>
              </a:rPr>
              <a:t>Management</a:t>
            </a:r>
          </a:p>
        </p:txBody>
      </p:sp>
      <p:sp>
        <p:nvSpPr>
          <p:cNvPr id="9" name="Freeform 9">
            <a:extLst>
              <a:ext uri="{FF2B5EF4-FFF2-40B4-BE49-F238E27FC236}">
                <a16:creationId xmlns:a16="http://schemas.microsoft.com/office/drawing/2014/main" id="{F1D36531-5AE7-9A65-3C85-FF3761E09C54}"/>
              </a:ext>
            </a:extLst>
          </p:cNvPr>
          <p:cNvSpPr/>
          <p:nvPr/>
        </p:nvSpPr>
        <p:spPr>
          <a:xfrm>
            <a:off x="1028700" y="753393"/>
            <a:ext cx="1704110" cy="969794"/>
          </a:xfrm>
          <a:custGeom>
            <a:avLst/>
            <a:gdLst/>
            <a:ahLst/>
            <a:cxnLst/>
            <a:rect l="l" t="t" r="r" b="b"/>
            <a:pathLst>
              <a:path w="1704110" h="969794">
                <a:moveTo>
                  <a:pt x="0" y="0"/>
                </a:moveTo>
                <a:lnTo>
                  <a:pt x="1704110" y="0"/>
                </a:lnTo>
                <a:lnTo>
                  <a:pt x="1704110" y="969794"/>
                </a:lnTo>
                <a:lnTo>
                  <a:pt x="0" y="969794"/>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10" name="Google Shape;2220;p42">
            <a:extLst>
              <a:ext uri="{FF2B5EF4-FFF2-40B4-BE49-F238E27FC236}">
                <a16:creationId xmlns:a16="http://schemas.microsoft.com/office/drawing/2014/main" id="{61D191D7-8B1F-8F98-CDAC-41AC5B8DD054}"/>
              </a:ext>
            </a:extLst>
          </p:cNvPr>
          <p:cNvGrpSpPr/>
          <p:nvPr/>
        </p:nvGrpSpPr>
        <p:grpSpPr>
          <a:xfrm rot="10800000" flipH="1">
            <a:off x="366654" y="5143500"/>
            <a:ext cx="6567546" cy="4778778"/>
            <a:chOff x="-517373" y="2005526"/>
            <a:chExt cx="4663279" cy="2722788"/>
          </a:xfrm>
        </p:grpSpPr>
        <p:grpSp>
          <p:nvGrpSpPr>
            <p:cNvPr id="11" name="Google Shape;2221;p42">
              <a:extLst>
                <a:ext uri="{FF2B5EF4-FFF2-40B4-BE49-F238E27FC236}">
                  <a16:creationId xmlns:a16="http://schemas.microsoft.com/office/drawing/2014/main" id="{2FD9C31D-9AFC-D6EB-226B-769756A7E7C5}"/>
                </a:ext>
              </a:extLst>
            </p:cNvPr>
            <p:cNvGrpSpPr/>
            <p:nvPr/>
          </p:nvGrpSpPr>
          <p:grpSpPr>
            <a:xfrm flipH="1">
              <a:off x="-517373" y="2005526"/>
              <a:ext cx="4663279" cy="2066331"/>
              <a:chOff x="5085800" y="737250"/>
              <a:chExt cx="1275200" cy="565050"/>
            </a:xfrm>
          </p:grpSpPr>
          <p:grpSp>
            <p:nvGrpSpPr>
              <p:cNvPr id="42" name="Google Shape;2222;p42">
                <a:extLst>
                  <a:ext uri="{FF2B5EF4-FFF2-40B4-BE49-F238E27FC236}">
                    <a16:creationId xmlns:a16="http://schemas.microsoft.com/office/drawing/2014/main" id="{9C12C76D-A816-DA0E-25E8-F8664D0F494F}"/>
                  </a:ext>
                </a:extLst>
              </p:cNvPr>
              <p:cNvGrpSpPr/>
              <p:nvPr/>
            </p:nvGrpSpPr>
            <p:grpSpPr>
              <a:xfrm>
                <a:off x="5487975" y="737250"/>
                <a:ext cx="873025" cy="565050"/>
                <a:chOff x="5487975" y="737250"/>
                <a:chExt cx="873025" cy="565050"/>
              </a:xfrm>
            </p:grpSpPr>
            <p:sp>
              <p:nvSpPr>
                <p:cNvPr id="49" name="Google Shape;2223;p42">
                  <a:extLst>
                    <a:ext uri="{FF2B5EF4-FFF2-40B4-BE49-F238E27FC236}">
                      <a16:creationId xmlns:a16="http://schemas.microsoft.com/office/drawing/2014/main" id="{E2EDCB7E-ABF0-6FD1-FBA1-4E4E0D29FAFB}"/>
                    </a:ext>
                  </a:extLst>
                </p:cNvPr>
                <p:cNvSpPr/>
                <p:nvPr/>
              </p:nvSpPr>
              <p:spPr>
                <a:xfrm>
                  <a:off x="5567025" y="737250"/>
                  <a:ext cx="793975" cy="542650"/>
                </a:xfrm>
                <a:custGeom>
                  <a:avLst/>
                  <a:gdLst/>
                  <a:ahLst/>
                  <a:cxnLst/>
                  <a:rect l="l" t="t" r="r" b="b"/>
                  <a:pathLst>
                    <a:path w="31759" h="21706" extrusionOk="0">
                      <a:moveTo>
                        <a:pt x="26442" y="0"/>
                      </a:moveTo>
                      <a:cubicBezTo>
                        <a:pt x="26322" y="0"/>
                        <a:pt x="26204" y="14"/>
                        <a:pt x="26087" y="41"/>
                      </a:cubicBezTo>
                      <a:lnTo>
                        <a:pt x="0" y="6223"/>
                      </a:lnTo>
                      <a:lnTo>
                        <a:pt x="3669" y="21706"/>
                      </a:lnTo>
                      <a:lnTo>
                        <a:pt x="29756" y="15524"/>
                      </a:lnTo>
                      <a:cubicBezTo>
                        <a:pt x="31040" y="15221"/>
                        <a:pt x="31758" y="13287"/>
                        <a:pt x="31737" y="10705"/>
                      </a:cubicBezTo>
                      <a:cubicBezTo>
                        <a:pt x="31730" y="9565"/>
                        <a:pt x="31577" y="8300"/>
                        <a:pt x="31268" y="6991"/>
                      </a:cubicBezTo>
                      <a:cubicBezTo>
                        <a:pt x="31054" y="6086"/>
                        <a:pt x="30782" y="5232"/>
                        <a:pt x="30466" y="4455"/>
                      </a:cubicBezTo>
                      <a:cubicBezTo>
                        <a:pt x="30056" y="3440"/>
                        <a:pt x="29575" y="2553"/>
                        <a:pt x="29059" y="1844"/>
                      </a:cubicBezTo>
                      <a:cubicBezTo>
                        <a:pt x="28224" y="687"/>
                        <a:pt x="27297" y="0"/>
                        <a:pt x="26442" y="0"/>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224;p42">
                  <a:extLst>
                    <a:ext uri="{FF2B5EF4-FFF2-40B4-BE49-F238E27FC236}">
                      <a16:creationId xmlns:a16="http://schemas.microsoft.com/office/drawing/2014/main" id="{21FD5036-BE26-936C-2DB7-D304714EC7F9}"/>
                    </a:ext>
                  </a:extLst>
                </p:cNvPr>
                <p:cNvSpPr/>
                <p:nvPr/>
              </p:nvSpPr>
              <p:spPr>
                <a:xfrm>
                  <a:off x="5808800" y="774600"/>
                  <a:ext cx="395775" cy="448025"/>
                </a:xfrm>
                <a:custGeom>
                  <a:avLst/>
                  <a:gdLst/>
                  <a:ahLst/>
                  <a:cxnLst/>
                  <a:rect l="l" t="t" r="r" b="b"/>
                  <a:pathLst>
                    <a:path w="15831" h="17921" extrusionOk="0">
                      <a:moveTo>
                        <a:pt x="10362" y="1"/>
                      </a:moveTo>
                      <a:cubicBezTo>
                        <a:pt x="10310" y="1"/>
                        <a:pt x="10259" y="6"/>
                        <a:pt x="10211" y="18"/>
                      </a:cubicBezTo>
                      <a:lnTo>
                        <a:pt x="0" y="2438"/>
                      </a:lnTo>
                      <a:cubicBezTo>
                        <a:pt x="49" y="2426"/>
                        <a:pt x="101" y="2421"/>
                        <a:pt x="155" y="2421"/>
                      </a:cubicBezTo>
                      <a:cubicBezTo>
                        <a:pt x="1380" y="2421"/>
                        <a:pt x="3821" y="5385"/>
                        <a:pt x="4791" y="9480"/>
                      </a:cubicBezTo>
                      <a:cubicBezTo>
                        <a:pt x="5804" y="13756"/>
                        <a:pt x="4832" y="17644"/>
                        <a:pt x="3669" y="17921"/>
                      </a:cubicBezTo>
                      <a:lnTo>
                        <a:pt x="13880" y="15501"/>
                      </a:lnTo>
                      <a:cubicBezTo>
                        <a:pt x="15043" y="15226"/>
                        <a:pt x="15830" y="11379"/>
                        <a:pt x="14817" y="7104"/>
                      </a:cubicBezTo>
                      <a:cubicBezTo>
                        <a:pt x="13846" y="3007"/>
                        <a:pt x="11573" y="1"/>
                        <a:pt x="10362"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225;p42">
                  <a:extLst>
                    <a:ext uri="{FF2B5EF4-FFF2-40B4-BE49-F238E27FC236}">
                      <a16:creationId xmlns:a16="http://schemas.microsoft.com/office/drawing/2014/main" id="{38D01A9B-976F-2719-5995-82457AEA5DC7}"/>
                    </a:ext>
                  </a:extLst>
                </p:cNvPr>
                <p:cNvSpPr/>
                <p:nvPr/>
              </p:nvSpPr>
              <p:spPr>
                <a:xfrm>
                  <a:off x="5961767" y="891667"/>
                  <a:ext cx="152900" cy="152875"/>
                </a:xfrm>
                <a:custGeom>
                  <a:avLst/>
                  <a:gdLst/>
                  <a:ahLst/>
                  <a:cxnLst/>
                  <a:rect l="l" t="t" r="r" b="b"/>
                  <a:pathLst>
                    <a:path w="6116" h="6115" extrusionOk="0">
                      <a:moveTo>
                        <a:pt x="3207" y="0"/>
                      </a:moveTo>
                      <a:lnTo>
                        <a:pt x="1554" y="391"/>
                      </a:lnTo>
                      <a:lnTo>
                        <a:pt x="2036" y="2426"/>
                      </a:lnTo>
                      <a:lnTo>
                        <a:pt x="1" y="2909"/>
                      </a:lnTo>
                      <a:lnTo>
                        <a:pt x="393" y="4561"/>
                      </a:lnTo>
                      <a:lnTo>
                        <a:pt x="2428" y="4081"/>
                      </a:lnTo>
                      <a:lnTo>
                        <a:pt x="2910" y="6115"/>
                      </a:lnTo>
                      <a:lnTo>
                        <a:pt x="4564" y="5722"/>
                      </a:lnTo>
                      <a:lnTo>
                        <a:pt x="4081" y="3687"/>
                      </a:lnTo>
                      <a:lnTo>
                        <a:pt x="6115" y="3205"/>
                      </a:lnTo>
                      <a:lnTo>
                        <a:pt x="5725" y="1552"/>
                      </a:lnTo>
                      <a:lnTo>
                        <a:pt x="3689" y="2034"/>
                      </a:lnTo>
                      <a:lnTo>
                        <a:pt x="3207" y="0"/>
                      </a:ln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226;p42">
                  <a:extLst>
                    <a:ext uri="{FF2B5EF4-FFF2-40B4-BE49-F238E27FC236}">
                      <a16:creationId xmlns:a16="http://schemas.microsoft.com/office/drawing/2014/main" id="{FFC23BE8-7128-D441-EF78-32F210CEC69D}"/>
                    </a:ext>
                  </a:extLst>
                </p:cNvPr>
                <p:cNvSpPr/>
                <p:nvPr/>
              </p:nvSpPr>
              <p:spPr>
                <a:xfrm>
                  <a:off x="5634300" y="1004825"/>
                  <a:ext cx="726700" cy="275075"/>
                </a:xfrm>
                <a:custGeom>
                  <a:avLst/>
                  <a:gdLst/>
                  <a:ahLst/>
                  <a:cxnLst/>
                  <a:rect l="l" t="t" r="r" b="b"/>
                  <a:pathLst>
                    <a:path w="29068" h="11003" extrusionOk="0">
                      <a:moveTo>
                        <a:pt x="29046" y="1"/>
                      </a:moveTo>
                      <a:lnTo>
                        <a:pt x="1" y="6884"/>
                      </a:lnTo>
                      <a:lnTo>
                        <a:pt x="978" y="11003"/>
                      </a:lnTo>
                      <a:lnTo>
                        <a:pt x="27065" y="4820"/>
                      </a:lnTo>
                      <a:cubicBezTo>
                        <a:pt x="28349" y="4517"/>
                        <a:pt x="29067" y="2583"/>
                        <a:pt x="29046"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227;p42">
                  <a:extLst>
                    <a:ext uri="{FF2B5EF4-FFF2-40B4-BE49-F238E27FC236}">
                      <a16:creationId xmlns:a16="http://schemas.microsoft.com/office/drawing/2014/main" id="{A97872AC-9817-FF06-0A10-DB3C57DDB8F0}"/>
                    </a:ext>
                  </a:extLst>
                </p:cNvPr>
                <p:cNvSpPr/>
                <p:nvPr/>
              </p:nvSpPr>
              <p:spPr>
                <a:xfrm>
                  <a:off x="5581075" y="783350"/>
                  <a:ext cx="747575" cy="238500"/>
                </a:xfrm>
                <a:custGeom>
                  <a:avLst/>
                  <a:gdLst/>
                  <a:ahLst/>
                  <a:cxnLst/>
                  <a:rect l="l" t="t" r="r" b="b"/>
                  <a:pathLst>
                    <a:path w="29903" h="9540" extrusionOk="0">
                      <a:moveTo>
                        <a:pt x="28497" y="0"/>
                      </a:moveTo>
                      <a:lnTo>
                        <a:pt x="1" y="6753"/>
                      </a:lnTo>
                      <a:lnTo>
                        <a:pt x="661" y="9540"/>
                      </a:lnTo>
                      <a:lnTo>
                        <a:pt x="29903" y="2611"/>
                      </a:lnTo>
                      <a:cubicBezTo>
                        <a:pt x="29495" y="1596"/>
                        <a:pt x="29013" y="708"/>
                        <a:pt x="28497" y="0"/>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228;p42">
                  <a:extLst>
                    <a:ext uri="{FF2B5EF4-FFF2-40B4-BE49-F238E27FC236}">
                      <a16:creationId xmlns:a16="http://schemas.microsoft.com/office/drawing/2014/main" id="{AB6B9D2B-2C1D-F6D0-8F47-E1BF8499F929}"/>
                    </a:ext>
                  </a:extLst>
                </p:cNvPr>
                <p:cNvSpPr/>
                <p:nvPr/>
              </p:nvSpPr>
              <p:spPr>
                <a:xfrm>
                  <a:off x="5487975" y="863200"/>
                  <a:ext cx="280500" cy="439100"/>
                </a:xfrm>
                <a:custGeom>
                  <a:avLst/>
                  <a:gdLst/>
                  <a:ahLst/>
                  <a:cxnLst/>
                  <a:rect l="l" t="t" r="r" b="b"/>
                  <a:pathLst>
                    <a:path w="11220" h="17564" extrusionOk="0">
                      <a:moveTo>
                        <a:pt x="4614" y="0"/>
                      </a:moveTo>
                      <a:cubicBezTo>
                        <a:pt x="4470" y="0"/>
                        <a:pt x="4327" y="16"/>
                        <a:pt x="4186" y="50"/>
                      </a:cubicBezTo>
                      <a:lnTo>
                        <a:pt x="2963" y="341"/>
                      </a:lnTo>
                      <a:cubicBezTo>
                        <a:pt x="825" y="847"/>
                        <a:pt x="0" y="5102"/>
                        <a:pt x="1125" y="9844"/>
                      </a:cubicBezTo>
                      <a:cubicBezTo>
                        <a:pt x="2175" y="14275"/>
                        <a:pt x="4553" y="17564"/>
                        <a:pt x="6606" y="17564"/>
                      </a:cubicBezTo>
                      <a:cubicBezTo>
                        <a:pt x="6750" y="17564"/>
                        <a:pt x="6893" y="17548"/>
                        <a:pt x="7034" y="17514"/>
                      </a:cubicBezTo>
                      <a:lnTo>
                        <a:pt x="8256" y="17223"/>
                      </a:lnTo>
                      <a:cubicBezTo>
                        <a:pt x="10395" y="16716"/>
                        <a:pt x="11219" y="12462"/>
                        <a:pt x="10094" y="7719"/>
                      </a:cubicBezTo>
                      <a:cubicBezTo>
                        <a:pt x="9043" y="3288"/>
                        <a:pt x="6667" y="0"/>
                        <a:pt x="4614" y="0"/>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229;p42">
                  <a:extLst>
                    <a:ext uri="{FF2B5EF4-FFF2-40B4-BE49-F238E27FC236}">
                      <a16:creationId xmlns:a16="http://schemas.microsoft.com/office/drawing/2014/main" id="{24337A73-9B2D-0347-97CD-37D314968AE6}"/>
                    </a:ext>
                  </a:extLst>
                </p:cNvPr>
                <p:cNvSpPr/>
                <p:nvPr/>
              </p:nvSpPr>
              <p:spPr>
                <a:xfrm>
                  <a:off x="5503950" y="891775"/>
                  <a:ext cx="213775" cy="389200"/>
                </a:xfrm>
                <a:custGeom>
                  <a:avLst/>
                  <a:gdLst/>
                  <a:ahLst/>
                  <a:cxnLst/>
                  <a:rect l="l" t="t" r="r" b="b"/>
                  <a:pathLst>
                    <a:path w="8551" h="15568" extrusionOk="0">
                      <a:moveTo>
                        <a:pt x="2877" y="1"/>
                      </a:moveTo>
                      <a:cubicBezTo>
                        <a:pt x="2758" y="1"/>
                        <a:pt x="2641" y="14"/>
                        <a:pt x="2525" y="42"/>
                      </a:cubicBezTo>
                      <a:cubicBezTo>
                        <a:pt x="676" y="481"/>
                        <a:pt x="0" y="4302"/>
                        <a:pt x="1014" y="8579"/>
                      </a:cubicBezTo>
                      <a:cubicBezTo>
                        <a:pt x="1962" y="12582"/>
                        <a:pt x="4058" y="15567"/>
                        <a:pt x="5838" y="15567"/>
                      </a:cubicBezTo>
                      <a:cubicBezTo>
                        <a:pt x="5958" y="15567"/>
                        <a:pt x="6077" y="15554"/>
                        <a:pt x="6193" y="15526"/>
                      </a:cubicBezTo>
                      <a:cubicBezTo>
                        <a:pt x="6497" y="15454"/>
                        <a:pt x="6768" y="15292"/>
                        <a:pt x="7004" y="15049"/>
                      </a:cubicBezTo>
                      <a:cubicBezTo>
                        <a:pt x="8217" y="13822"/>
                        <a:pt x="8550" y="10565"/>
                        <a:pt x="7704" y="6991"/>
                      </a:cubicBezTo>
                      <a:cubicBezTo>
                        <a:pt x="6856" y="3417"/>
                        <a:pt x="5096" y="655"/>
                        <a:pt x="3464" y="104"/>
                      </a:cubicBezTo>
                      <a:cubicBezTo>
                        <a:pt x="3266" y="36"/>
                        <a:pt x="3070" y="1"/>
                        <a:pt x="2877"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230;p42">
                  <a:extLst>
                    <a:ext uri="{FF2B5EF4-FFF2-40B4-BE49-F238E27FC236}">
                      <a16:creationId xmlns:a16="http://schemas.microsoft.com/office/drawing/2014/main" id="{07279669-9A44-11E4-1435-34DB5E06EC2A}"/>
                    </a:ext>
                  </a:extLst>
                </p:cNvPr>
                <p:cNvSpPr/>
                <p:nvPr/>
              </p:nvSpPr>
              <p:spPr>
                <a:xfrm>
                  <a:off x="5551875" y="894325"/>
                  <a:ext cx="165850" cy="373700"/>
                </a:xfrm>
                <a:custGeom>
                  <a:avLst/>
                  <a:gdLst/>
                  <a:ahLst/>
                  <a:cxnLst/>
                  <a:rect l="l" t="t" r="r" b="b"/>
                  <a:pathLst>
                    <a:path w="6634" h="14948" extrusionOk="0">
                      <a:moveTo>
                        <a:pt x="1546" y="1"/>
                      </a:moveTo>
                      <a:cubicBezTo>
                        <a:pt x="335" y="1229"/>
                        <a:pt x="1" y="4485"/>
                        <a:pt x="849" y="8060"/>
                      </a:cubicBezTo>
                      <a:cubicBezTo>
                        <a:pt x="1696" y="11635"/>
                        <a:pt x="3455" y="14392"/>
                        <a:pt x="5087" y="14947"/>
                      </a:cubicBezTo>
                      <a:cubicBezTo>
                        <a:pt x="6300" y="13720"/>
                        <a:pt x="6633" y="10463"/>
                        <a:pt x="5787" y="6889"/>
                      </a:cubicBezTo>
                      <a:cubicBezTo>
                        <a:pt x="4939" y="3315"/>
                        <a:pt x="3179" y="553"/>
                        <a:pt x="1546"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2231;p42">
                <a:extLst>
                  <a:ext uri="{FF2B5EF4-FFF2-40B4-BE49-F238E27FC236}">
                    <a16:creationId xmlns:a16="http://schemas.microsoft.com/office/drawing/2014/main" id="{E0871A95-E3CD-BEAF-FFC2-C5B9A35EB79B}"/>
                  </a:ext>
                </a:extLst>
              </p:cNvPr>
              <p:cNvGrpSpPr/>
              <p:nvPr/>
            </p:nvGrpSpPr>
            <p:grpSpPr>
              <a:xfrm>
                <a:off x="5085800" y="810050"/>
                <a:ext cx="366825" cy="427450"/>
                <a:chOff x="5085800" y="810050"/>
                <a:chExt cx="366825" cy="427450"/>
              </a:xfrm>
            </p:grpSpPr>
            <p:sp>
              <p:nvSpPr>
                <p:cNvPr id="44" name="Google Shape;2232;p42">
                  <a:extLst>
                    <a:ext uri="{FF2B5EF4-FFF2-40B4-BE49-F238E27FC236}">
                      <a16:creationId xmlns:a16="http://schemas.microsoft.com/office/drawing/2014/main" id="{A5062217-886C-4BB7-0C1F-266A6B51AC21}"/>
                    </a:ext>
                  </a:extLst>
                </p:cNvPr>
                <p:cNvSpPr/>
                <p:nvPr/>
              </p:nvSpPr>
              <p:spPr>
                <a:xfrm>
                  <a:off x="5089125" y="811700"/>
                  <a:ext cx="363500" cy="425800"/>
                </a:xfrm>
                <a:custGeom>
                  <a:avLst/>
                  <a:gdLst/>
                  <a:ahLst/>
                  <a:cxnLst/>
                  <a:rect l="l" t="t" r="r" b="b"/>
                  <a:pathLst>
                    <a:path w="14540" h="17032" extrusionOk="0">
                      <a:moveTo>
                        <a:pt x="9992" y="0"/>
                      </a:moveTo>
                      <a:cubicBezTo>
                        <a:pt x="9399" y="0"/>
                        <a:pt x="8727" y="205"/>
                        <a:pt x="8019" y="587"/>
                      </a:cubicBezTo>
                      <a:cubicBezTo>
                        <a:pt x="7291" y="974"/>
                        <a:pt x="6527" y="1549"/>
                        <a:pt x="5774" y="2279"/>
                      </a:cubicBezTo>
                      <a:cubicBezTo>
                        <a:pt x="4819" y="3197"/>
                        <a:pt x="3880" y="4363"/>
                        <a:pt x="3050" y="5709"/>
                      </a:cubicBezTo>
                      <a:cubicBezTo>
                        <a:pt x="2961" y="5855"/>
                        <a:pt x="2874" y="6000"/>
                        <a:pt x="2787" y="6147"/>
                      </a:cubicBezTo>
                      <a:cubicBezTo>
                        <a:pt x="455" y="10156"/>
                        <a:pt x="1" y="14196"/>
                        <a:pt x="1805" y="15309"/>
                      </a:cubicBezTo>
                      <a:lnTo>
                        <a:pt x="4130" y="16743"/>
                      </a:lnTo>
                      <a:cubicBezTo>
                        <a:pt x="4446" y="16938"/>
                        <a:pt x="4810" y="17031"/>
                        <a:pt x="5210" y="17031"/>
                      </a:cubicBezTo>
                      <a:cubicBezTo>
                        <a:pt x="7100" y="17031"/>
                        <a:pt x="9786" y="14958"/>
                        <a:pt x="11880" y="11753"/>
                      </a:cubicBezTo>
                      <a:cubicBezTo>
                        <a:pt x="11972" y="11612"/>
                        <a:pt x="12064" y="11468"/>
                        <a:pt x="12153" y="11323"/>
                      </a:cubicBezTo>
                      <a:cubicBezTo>
                        <a:pt x="12982" y="9977"/>
                        <a:pt x="13604" y="8614"/>
                        <a:pt x="13999" y="7350"/>
                      </a:cubicBezTo>
                      <a:cubicBezTo>
                        <a:pt x="14308" y="6350"/>
                        <a:pt x="14480" y="5410"/>
                        <a:pt x="14501" y="4587"/>
                      </a:cubicBezTo>
                      <a:cubicBezTo>
                        <a:pt x="14540" y="3239"/>
                        <a:pt x="14180" y="2206"/>
                        <a:pt x="13396" y="1722"/>
                      </a:cubicBezTo>
                      <a:lnTo>
                        <a:pt x="11070" y="287"/>
                      </a:lnTo>
                      <a:cubicBezTo>
                        <a:pt x="10756" y="93"/>
                        <a:pt x="10392" y="0"/>
                        <a:pt x="9992" y="0"/>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233;p42">
                  <a:extLst>
                    <a:ext uri="{FF2B5EF4-FFF2-40B4-BE49-F238E27FC236}">
                      <a16:creationId xmlns:a16="http://schemas.microsoft.com/office/drawing/2014/main" id="{80875355-3A20-C313-E6B0-AC7B7F1C4265}"/>
                    </a:ext>
                  </a:extLst>
                </p:cNvPr>
                <p:cNvSpPr/>
                <p:nvPr/>
              </p:nvSpPr>
              <p:spPr>
                <a:xfrm>
                  <a:off x="5233450" y="826350"/>
                  <a:ext cx="218225" cy="169125"/>
                </a:xfrm>
                <a:custGeom>
                  <a:avLst/>
                  <a:gdLst/>
                  <a:ahLst/>
                  <a:cxnLst/>
                  <a:rect l="l" t="t" r="r" b="b"/>
                  <a:pathLst>
                    <a:path w="8729" h="6765" extrusionOk="0">
                      <a:moveTo>
                        <a:pt x="2246" y="1"/>
                      </a:moveTo>
                      <a:cubicBezTo>
                        <a:pt x="1518" y="388"/>
                        <a:pt x="754" y="963"/>
                        <a:pt x="1" y="1693"/>
                      </a:cubicBezTo>
                      <a:cubicBezTo>
                        <a:pt x="294" y="1878"/>
                        <a:pt x="588" y="2060"/>
                        <a:pt x="888" y="2246"/>
                      </a:cubicBezTo>
                      <a:lnTo>
                        <a:pt x="7330" y="6219"/>
                      </a:lnTo>
                      <a:cubicBezTo>
                        <a:pt x="7631" y="6405"/>
                        <a:pt x="7931" y="6588"/>
                        <a:pt x="8226" y="6764"/>
                      </a:cubicBezTo>
                      <a:cubicBezTo>
                        <a:pt x="8535" y="5764"/>
                        <a:pt x="8707" y="4824"/>
                        <a:pt x="8728" y="4001"/>
                      </a:cubicBezTo>
                      <a:cubicBezTo>
                        <a:pt x="8720" y="3994"/>
                        <a:pt x="8715" y="3992"/>
                        <a:pt x="8707" y="3988"/>
                      </a:cubicBezTo>
                      <a:lnTo>
                        <a:pt x="2267" y="13"/>
                      </a:lnTo>
                      <a:lnTo>
                        <a:pt x="2246" y="1"/>
                      </a:ln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234;p42">
                  <a:extLst>
                    <a:ext uri="{FF2B5EF4-FFF2-40B4-BE49-F238E27FC236}">
                      <a16:creationId xmlns:a16="http://schemas.microsoft.com/office/drawing/2014/main" id="{FB8C7FE8-6028-D71A-F394-2D1BF1D18615}"/>
                    </a:ext>
                  </a:extLst>
                </p:cNvPr>
                <p:cNvSpPr/>
                <p:nvPr/>
              </p:nvSpPr>
              <p:spPr>
                <a:xfrm>
                  <a:off x="5089125" y="965350"/>
                  <a:ext cx="297025" cy="272150"/>
                </a:xfrm>
                <a:custGeom>
                  <a:avLst/>
                  <a:gdLst/>
                  <a:ahLst/>
                  <a:cxnLst/>
                  <a:rect l="l" t="t" r="r" b="b"/>
                  <a:pathLst>
                    <a:path w="11881" h="10886" extrusionOk="0">
                      <a:moveTo>
                        <a:pt x="2787" y="1"/>
                      </a:moveTo>
                      <a:cubicBezTo>
                        <a:pt x="455" y="4010"/>
                        <a:pt x="1" y="8050"/>
                        <a:pt x="1805" y="9163"/>
                      </a:cubicBezTo>
                      <a:lnTo>
                        <a:pt x="4130" y="10597"/>
                      </a:lnTo>
                      <a:cubicBezTo>
                        <a:pt x="4446" y="10792"/>
                        <a:pt x="4810" y="10885"/>
                        <a:pt x="5210" y="10885"/>
                      </a:cubicBezTo>
                      <a:cubicBezTo>
                        <a:pt x="7101" y="10885"/>
                        <a:pt x="9787" y="8812"/>
                        <a:pt x="11880" y="5607"/>
                      </a:cubicBezTo>
                      <a:cubicBezTo>
                        <a:pt x="11461" y="5317"/>
                        <a:pt x="11027" y="5033"/>
                        <a:pt x="10578" y="4755"/>
                      </a:cubicBezTo>
                      <a:lnTo>
                        <a:pt x="4135" y="782"/>
                      </a:lnTo>
                      <a:cubicBezTo>
                        <a:pt x="3685" y="505"/>
                        <a:pt x="3234" y="241"/>
                        <a:pt x="2787"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235;p42">
                  <a:extLst>
                    <a:ext uri="{FF2B5EF4-FFF2-40B4-BE49-F238E27FC236}">
                      <a16:creationId xmlns:a16="http://schemas.microsoft.com/office/drawing/2014/main" id="{9B388DEF-DCE0-6B8A-1B4A-F7F5D0A689E1}"/>
                    </a:ext>
                  </a:extLst>
                </p:cNvPr>
                <p:cNvSpPr/>
                <p:nvPr/>
              </p:nvSpPr>
              <p:spPr>
                <a:xfrm>
                  <a:off x="5085800" y="810050"/>
                  <a:ext cx="314975" cy="388750"/>
                </a:xfrm>
                <a:custGeom>
                  <a:avLst/>
                  <a:gdLst/>
                  <a:ahLst/>
                  <a:cxnLst/>
                  <a:rect l="l" t="t" r="r" b="b"/>
                  <a:pathLst>
                    <a:path w="12599" h="15550" extrusionOk="0">
                      <a:moveTo>
                        <a:pt x="10066" y="1"/>
                      </a:moveTo>
                      <a:cubicBezTo>
                        <a:pt x="8152" y="1"/>
                        <a:pt x="5327" y="2296"/>
                        <a:pt x="3181" y="5774"/>
                      </a:cubicBezTo>
                      <a:cubicBezTo>
                        <a:pt x="623" y="9921"/>
                        <a:pt x="1" y="14181"/>
                        <a:pt x="1794" y="15286"/>
                      </a:cubicBezTo>
                      <a:cubicBezTo>
                        <a:pt x="2083" y="15464"/>
                        <a:pt x="2414" y="15550"/>
                        <a:pt x="2780" y="15550"/>
                      </a:cubicBezTo>
                      <a:cubicBezTo>
                        <a:pt x="2788" y="15550"/>
                        <a:pt x="2797" y="15549"/>
                        <a:pt x="2806" y="15549"/>
                      </a:cubicBezTo>
                      <a:cubicBezTo>
                        <a:pt x="4719" y="15539"/>
                        <a:pt x="7534" y="13246"/>
                        <a:pt x="9674" y="9780"/>
                      </a:cubicBezTo>
                      <a:cubicBezTo>
                        <a:pt x="11812" y="6311"/>
                        <a:pt x="12598" y="2764"/>
                        <a:pt x="11749" y="1050"/>
                      </a:cubicBezTo>
                      <a:cubicBezTo>
                        <a:pt x="11584" y="712"/>
                        <a:pt x="11356" y="446"/>
                        <a:pt x="11061" y="264"/>
                      </a:cubicBezTo>
                      <a:cubicBezTo>
                        <a:pt x="10771" y="86"/>
                        <a:pt x="10436" y="1"/>
                        <a:pt x="10066"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236;p42">
                  <a:extLst>
                    <a:ext uri="{FF2B5EF4-FFF2-40B4-BE49-F238E27FC236}">
                      <a16:creationId xmlns:a16="http://schemas.microsoft.com/office/drawing/2014/main" id="{8DD73FEA-65F7-4682-77B5-07770F7B1EA8}"/>
                    </a:ext>
                  </a:extLst>
                </p:cNvPr>
                <p:cNvSpPr/>
                <p:nvPr/>
              </p:nvSpPr>
              <p:spPr>
                <a:xfrm>
                  <a:off x="5104850" y="830050"/>
                  <a:ext cx="276775" cy="348750"/>
                </a:xfrm>
                <a:custGeom>
                  <a:avLst/>
                  <a:gdLst/>
                  <a:ahLst/>
                  <a:cxnLst/>
                  <a:rect l="l" t="t" r="r" b="b"/>
                  <a:pathLst>
                    <a:path w="11071" h="13950" extrusionOk="0">
                      <a:moveTo>
                        <a:pt x="9077" y="1"/>
                      </a:moveTo>
                      <a:cubicBezTo>
                        <a:pt x="7452" y="1"/>
                        <a:pt x="4933" y="2131"/>
                        <a:pt x="2969" y="5313"/>
                      </a:cubicBezTo>
                      <a:cubicBezTo>
                        <a:pt x="663" y="9053"/>
                        <a:pt x="0" y="12829"/>
                        <a:pt x="1488" y="13747"/>
                      </a:cubicBezTo>
                      <a:cubicBezTo>
                        <a:pt x="1711" y="13884"/>
                        <a:pt x="1967" y="13950"/>
                        <a:pt x="2249" y="13950"/>
                      </a:cubicBezTo>
                      <a:cubicBezTo>
                        <a:pt x="2279" y="13950"/>
                        <a:pt x="2309" y="13949"/>
                        <a:pt x="2340" y="13948"/>
                      </a:cubicBezTo>
                      <a:cubicBezTo>
                        <a:pt x="3967" y="13877"/>
                        <a:pt x="6434" y="11766"/>
                        <a:pt x="8362" y="8640"/>
                      </a:cubicBezTo>
                      <a:cubicBezTo>
                        <a:pt x="10290" y="5512"/>
                        <a:pt x="11071" y="2360"/>
                        <a:pt x="10403" y="874"/>
                      </a:cubicBezTo>
                      <a:cubicBezTo>
                        <a:pt x="10274" y="581"/>
                        <a:pt x="10088" y="354"/>
                        <a:pt x="9842" y="203"/>
                      </a:cubicBezTo>
                      <a:cubicBezTo>
                        <a:pt x="9620" y="66"/>
                        <a:pt x="9362" y="1"/>
                        <a:pt x="9077"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 name="Google Shape;2237;p42">
              <a:extLst>
                <a:ext uri="{FF2B5EF4-FFF2-40B4-BE49-F238E27FC236}">
                  <a16:creationId xmlns:a16="http://schemas.microsoft.com/office/drawing/2014/main" id="{FB3B251D-FB16-DF92-67EB-ED71DEA59993}"/>
                </a:ext>
              </a:extLst>
            </p:cNvPr>
            <p:cNvGrpSpPr/>
            <p:nvPr/>
          </p:nvGrpSpPr>
          <p:grpSpPr>
            <a:xfrm>
              <a:off x="2151078" y="3587117"/>
              <a:ext cx="293939" cy="478347"/>
              <a:chOff x="2082225" y="585025"/>
              <a:chExt cx="100300" cy="163225"/>
            </a:xfrm>
          </p:grpSpPr>
          <p:sp>
            <p:nvSpPr>
              <p:cNvPr id="38" name="Google Shape;2238;p42">
                <a:extLst>
                  <a:ext uri="{FF2B5EF4-FFF2-40B4-BE49-F238E27FC236}">
                    <a16:creationId xmlns:a16="http://schemas.microsoft.com/office/drawing/2014/main" id="{48C37A9F-FCBB-ED13-3656-E72D12F78F34}"/>
                  </a:ext>
                </a:extLst>
              </p:cNvPr>
              <p:cNvSpPr/>
              <p:nvPr/>
            </p:nvSpPr>
            <p:spPr>
              <a:xfrm>
                <a:off x="2082225" y="585025"/>
                <a:ext cx="100300" cy="163225"/>
              </a:xfrm>
              <a:custGeom>
                <a:avLst/>
                <a:gdLst/>
                <a:ahLst/>
                <a:cxnLst/>
                <a:rect l="l" t="t" r="r" b="b"/>
                <a:pathLst>
                  <a:path w="4012" h="6529" extrusionOk="0">
                    <a:moveTo>
                      <a:pt x="1556" y="1"/>
                    </a:moveTo>
                    <a:cubicBezTo>
                      <a:pt x="1446" y="1"/>
                      <a:pt x="1333" y="14"/>
                      <a:pt x="1221" y="42"/>
                    </a:cubicBezTo>
                    <a:cubicBezTo>
                      <a:pt x="463" y="226"/>
                      <a:pt x="1" y="988"/>
                      <a:pt x="187" y="1744"/>
                    </a:cubicBezTo>
                    <a:lnTo>
                      <a:pt x="1090" y="5449"/>
                    </a:lnTo>
                    <a:cubicBezTo>
                      <a:pt x="1180" y="5829"/>
                      <a:pt x="1417" y="6133"/>
                      <a:pt x="1725" y="6321"/>
                    </a:cubicBezTo>
                    <a:cubicBezTo>
                      <a:pt x="1943" y="6454"/>
                      <a:pt x="2196" y="6529"/>
                      <a:pt x="2458" y="6529"/>
                    </a:cubicBezTo>
                    <a:cubicBezTo>
                      <a:pt x="2569" y="6529"/>
                      <a:pt x="2681" y="6516"/>
                      <a:pt x="2792" y="6488"/>
                    </a:cubicBezTo>
                    <a:cubicBezTo>
                      <a:pt x="3549" y="6304"/>
                      <a:pt x="4011" y="5540"/>
                      <a:pt x="3826" y="4782"/>
                    </a:cubicBezTo>
                    <a:lnTo>
                      <a:pt x="2923" y="1078"/>
                    </a:lnTo>
                    <a:cubicBezTo>
                      <a:pt x="2832" y="699"/>
                      <a:pt x="2596" y="394"/>
                      <a:pt x="2288" y="206"/>
                    </a:cubicBezTo>
                    <a:cubicBezTo>
                      <a:pt x="2070" y="74"/>
                      <a:pt x="1818" y="1"/>
                      <a:pt x="1556"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239;p42">
                <a:extLst>
                  <a:ext uri="{FF2B5EF4-FFF2-40B4-BE49-F238E27FC236}">
                    <a16:creationId xmlns:a16="http://schemas.microsoft.com/office/drawing/2014/main" id="{DAC9BF8A-2F65-6665-7922-CC0D38B15DBC}"/>
                  </a:ext>
                </a:extLst>
              </p:cNvPr>
              <p:cNvSpPr/>
              <p:nvPr/>
            </p:nvSpPr>
            <p:spPr>
              <a:xfrm>
                <a:off x="2082225" y="585025"/>
                <a:ext cx="84400" cy="89975"/>
              </a:xfrm>
              <a:custGeom>
                <a:avLst/>
                <a:gdLst/>
                <a:ahLst/>
                <a:cxnLst/>
                <a:rect l="l" t="t" r="r" b="b"/>
                <a:pathLst>
                  <a:path w="3376" h="3599" extrusionOk="0">
                    <a:moveTo>
                      <a:pt x="1556" y="1"/>
                    </a:moveTo>
                    <a:cubicBezTo>
                      <a:pt x="1446" y="1"/>
                      <a:pt x="1333" y="14"/>
                      <a:pt x="1221" y="42"/>
                    </a:cubicBezTo>
                    <a:cubicBezTo>
                      <a:pt x="463" y="226"/>
                      <a:pt x="1" y="988"/>
                      <a:pt x="185" y="1744"/>
                    </a:cubicBezTo>
                    <a:lnTo>
                      <a:pt x="637" y="3599"/>
                    </a:lnTo>
                    <a:lnTo>
                      <a:pt x="3375" y="2931"/>
                    </a:lnTo>
                    <a:lnTo>
                      <a:pt x="2923" y="1078"/>
                    </a:lnTo>
                    <a:cubicBezTo>
                      <a:pt x="2832" y="699"/>
                      <a:pt x="2596" y="394"/>
                      <a:pt x="2288" y="206"/>
                    </a:cubicBezTo>
                    <a:cubicBezTo>
                      <a:pt x="2070" y="74"/>
                      <a:pt x="1818" y="1"/>
                      <a:pt x="1556"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240;p42">
                <a:extLst>
                  <a:ext uri="{FF2B5EF4-FFF2-40B4-BE49-F238E27FC236}">
                    <a16:creationId xmlns:a16="http://schemas.microsoft.com/office/drawing/2014/main" id="{E4FACE7D-C4CC-3FC0-A160-0B9D62869864}"/>
                  </a:ext>
                </a:extLst>
              </p:cNvPr>
              <p:cNvSpPr/>
              <p:nvPr/>
            </p:nvSpPr>
            <p:spPr>
              <a:xfrm>
                <a:off x="2097875" y="645775"/>
                <a:ext cx="30250" cy="77450"/>
              </a:xfrm>
              <a:custGeom>
                <a:avLst/>
                <a:gdLst/>
                <a:ahLst/>
                <a:cxnLst/>
                <a:rect l="l" t="t" r="r" b="b"/>
                <a:pathLst>
                  <a:path w="1210" h="3098" extrusionOk="0">
                    <a:moveTo>
                      <a:pt x="296" y="1"/>
                    </a:moveTo>
                    <a:cubicBezTo>
                      <a:pt x="150" y="1"/>
                      <a:pt x="1" y="116"/>
                      <a:pt x="46" y="300"/>
                    </a:cubicBezTo>
                    <a:lnTo>
                      <a:pt x="682" y="2915"/>
                    </a:lnTo>
                    <a:cubicBezTo>
                      <a:pt x="714" y="3042"/>
                      <a:pt x="813" y="3097"/>
                      <a:pt x="914" y="3097"/>
                    </a:cubicBezTo>
                    <a:cubicBezTo>
                      <a:pt x="1059" y="3097"/>
                      <a:pt x="1209" y="2981"/>
                      <a:pt x="1165" y="2797"/>
                    </a:cubicBezTo>
                    <a:lnTo>
                      <a:pt x="528" y="183"/>
                    </a:lnTo>
                    <a:cubicBezTo>
                      <a:pt x="496" y="56"/>
                      <a:pt x="397" y="1"/>
                      <a:pt x="296"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241;p42">
                <a:extLst>
                  <a:ext uri="{FF2B5EF4-FFF2-40B4-BE49-F238E27FC236}">
                    <a16:creationId xmlns:a16="http://schemas.microsoft.com/office/drawing/2014/main" id="{73920E0D-F832-A9A3-555F-55E56A72B459}"/>
                  </a:ext>
                </a:extLst>
              </p:cNvPr>
              <p:cNvSpPr/>
              <p:nvPr/>
            </p:nvSpPr>
            <p:spPr>
              <a:xfrm>
                <a:off x="2092125" y="619050"/>
                <a:ext cx="14825" cy="20325"/>
              </a:xfrm>
              <a:custGeom>
                <a:avLst/>
                <a:gdLst/>
                <a:ahLst/>
                <a:cxnLst/>
                <a:rect l="l" t="t" r="r" b="b"/>
                <a:pathLst>
                  <a:path w="593" h="813" extrusionOk="0">
                    <a:moveTo>
                      <a:pt x="250" y="0"/>
                    </a:moveTo>
                    <a:cubicBezTo>
                      <a:pt x="233" y="0"/>
                      <a:pt x="216" y="2"/>
                      <a:pt x="199" y="7"/>
                    </a:cubicBezTo>
                    <a:cubicBezTo>
                      <a:pt x="137" y="25"/>
                      <a:pt x="76" y="61"/>
                      <a:pt x="46" y="119"/>
                    </a:cubicBezTo>
                    <a:cubicBezTo>
                      <a:pt x="14" y="177"/>
                      <a:pt x="0" y="242"/>
                      <a:pt x="16" y="306"/>
                    </a:cubicBezTo>
                    <a:lnTo>
                      <a:pt x="93" y="623"/>
                    </a:lnTo>
                    <a:cubicBezTo>
                      <a:pt x="108" y="685"/>
                      <a:pt x="151" y="742"/>
                      <a:pt x="205" y="775"/>
                    </a:cubicBezTo>
                    <a:cubicBezTo>
                      <a:pt x="232" y="794"/>
                      <a:pt x="263" y="804"/>
                      <a:pt x="295" y="806"/>
                    </a:cubicBezTo>
                    <a:cubicBezTo>
                      <a:pt x="311" y="810"/>
                      <a:pt x="327" y="812"/>
                      <a:pt x="343" y="812"/>
                    </a:cubicBezTo>
                    <a:cubicBezTo>
                      <a:pt x="360" y="812"/>
                      <a:pt x="376" y="810"/>
                      <a:pt x="393" y="805"/>
                    </a:cubicBezTo>
                    <a:cubicBezTo>
                      <a:pt x="455" y="788"/>
                      <a:pt x="515" y="752"/>
                      <a:pt x="547" y="693"/>
                    </a:cubicBezTo>
                    <a:cubicBezTo>
                      <a:pt x="579" y="635"/>
                      <a:pt x="592" y="571"/>
                      <a:pt x="577" y="506"/>
                    </a:cubicBezTo>
                    <a:lnTo>
                      <a:pt x="500" y="190"/>
                    </a:lnTo>
                    <a:cubicBezTo>
                      <a:pt x="484" y="128"/>
                      <a:pt x="442" y="71"/>
                      <a:pt x="387" y="37"/>
                    </a:cubicBezTo>
                    <a:cubicBezTo>
                      <a:pt x="360" y="19"/>
                      <a:pt x="329" y="9"/>
                      <a:pt x="297" y="6"/>
                    </a:cubicBezTo>
                    <a:cubicBezTo>
                      <a:pt x="282" y="2"/>
                      <a:pt x="266" y="0"/>
                      <a:pt x="250" y="0"/>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2242;p42">
              <a:extLst>
                <a:ext uri="{FF2B5EF4-FFF2-40B4-BE49-F238E27FC236}">
                  <a16:creationId xmlns:a16="http://schemas.microsoft.com/office/drawing/2014/main" id="{0BB43219-0D47-7684-1391-7B911FE2DDD8}"/>
                </a:ext>
              </a:extLst>
            </p:cNvPr>
            <p:cNvGrpSpPr/>
            <p:nvPr/>
          </p:nvGrpSpPr>
          <p:grpSpPr>
            <a:xfrm rot="-4886298">
              <a:off x="2146254" y="2930009"/>
              <a:ext cx="293945" cy="478357"/>
              <a:chOff x="2082225" y="585025"/>
              <a:chExt cx="100300" cy="163225"/>
            </a:xfrm>
          </p:grpSpPr>
          <p:sp>
            <p:nvSpPr>
              <p:cNvPr id="34" name="Google Shape;2243;p42">
                <a:extLst>
                  <a:ext uri="{FF2B5EF4-FFF2-40B4-BE49-F238E27FC236}">
                    <a16:creationId xmlns:a16="http://schemas.microsoft.com/office/drawing/2014/main" id="{3C81C829-502A-CDF7-19FA-6D31B47F5AB0}"/>
                  </a:ext>
                </a:extLst>
              </p:cNvPr>
              <p:cNvSpPr/>
              <p:nvPr/>
            </p:nvSpPr>
            <p:spPr>
              <a:xfrm>
                <a:off x="2082225" y="585025"/>
                <a:ext cx="100300" cy="163225"/>
              </a:xfrm>
              <a:custGeom>
                <a:avLst/>
                <a:gdLst/>
                <a:ahLst/>
                <a:cxnLst/>
                <a:rect l="l" t="t" r="r" b="b"/>
                <a:pathLst>
                  <a:path w="4012" h="6529" extrusionOk="0">
                    <a:moveTo>
                      <a:pt x="1556" y="1"/>
                    </a:moveTo>
                    <a:cubicBezTo>
                      <a:pt x="1446" y="1"/>
                      <a:pt x="1333" y="14"/>
                      <a:pt x="1221" y="42"/>
                    </a:cubicBezTo>
                    <a:cubicBezTo>
                      <a:pt x="463" y="226"/>
                      <a:pt x="1" y="988"/>
                      <a:pt x="187" y="1744"/>
                    </a:cubicBezTo>
                    <a:lnTo>
                      <a:pt x="1090" y="5449"/>
                    </a:lnTo>
                    <a:cubicBezTo>
                      <a:pt x="1180" y="5829"/>
                      <a:pt x="1417" y="6133"/>
                      <a:pt x="1725" y="6321"/>
                    </a:cubicBezTo>
                    <a:cubicBezTo>
                      <a:pt x="1943" y="6454"/>
                      <a:pt x="2196" y="6529"/>
                      <a:pt x="2458" y="6529"/>
                    </a:cubicBezTo>
                    <a:cubicBezTo>
                      <a:pt x="2569" y="6529"/>
                      <a:pt x="2681" y="6516"/>
                      <a:pt x="2792" y="6488"/>
                    </a:cubicBezTo>
                    <a:cubicBezTo>
                      <a:pt x="3549" y="6304"/>
                      <a:pt x="4011" y="5540"/>
                      <a:pt x="3826" y="4782"/>
                    </a:cubicBezTo>
                    <a:lnTo>
                      <a:pt x="2923" y="1078"/>
                    </a:lnTo>
                    <a:cubicBezTo>
                      <a:pt x="2832" y="699"/>
                      <a:pt x="2596" y="394"/>
                      <a:pt x="2288" y="206"/>
                    </a:cubicBezTo>
                    <a:cubicBezTo>
                      <a:pt x="2070" y="74"/>
                      <a:pt x="1818" y="1"/>
                      <a:pt x="1556"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244;p42">
                <a:extLst>
                  <a:ext uri="{FF2B5EF4-FFF2-40B4-BE49-F238E27FC236}">
                    <a16:creationId xmlns:a16="http://schemas.microsoft.com/office/drawing/2014/main" id="{1EBDFFF7-D297-4724-F3F5-7A625DD47EAC}"/>
                  </a:ext>
                </a:extLst>
              </p:cNvPr>
              <p:cNvSpPr/>
              <p:nvPr/>
            </p:nvSpPr>
            <p:spPr>
              <a:xfrm>
                <a:off x="2082225" y="585025"/>
                <a:ext cx="84400" cy="89975"/>
              </a:xfrm>
              <a:custGeom>
                <a:avLst/>
                <a:gdLst/>
                <a:ahLst/>
                <a:cxnLst/>
                <a:rect l="l" t="t" r="r" b="b"/>
                <a:pathLst>
                  <a:path w="3376" h="3599" extrusionOk="0">
                    <a:moveTo>
                      <a:pt x="1556" y="1"/>
                    </a:moveTo>
                    <a:cubicBezTo>
                      <a:pt x="1446" y="1"/>
                      <a:pt x="1333" y="14"/>
                      <a:pt x="1221" y="42"/>
                    </a:cubicBezTo>
                    <a:cubicBezTo>
                      <a:pt x="463" y="226"/>
                      <a:pt x="1" y="988"/>
                      <a:pt x="185" y="1744"/>
                    </a:cubicBezTo>
                    <a:lnTo>
                      <a:pt x="637" y="3599"/>
                    </a:lnTo>
                    <a:lnTo>
                      <a:pt x="3375" y="2931"/>
                    </a:lnTo>
                    <a:lnTo>
                      <a:pt x="2923" y="1078"/>
                    </a:lnTo>
                    <a:cubicBezTo>
                      <a:pt x="2832" y="699"/>
                      <a:pt x="2596" y="394"/>
                      <a:pt x="2288" y="206"/>
                    </a:cubicBezTo>
                    <a:cubicBezTo>
                      <a:pt x="2070" y="74"/>
                      <a:pt x="1818" y="1"/>
                      <a:pt x="1556"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245;p42">
                <a:extLst>
                  <a:ext uri="{FF2B5EF4-FFF2-40B4-BE49-F238E27FC236}">
                    <a16:creationId xmlns:a16="http://schemas.microsoft.com/office/drawing/2014/main" id="{A6C731F7-9324-2A3F-36F5-F3C112E0B4DE}"/>
                  </a:ext>
                </a:extLst>
              </p:cNvPr>
              <p:cNvSpPr/>
              <p:nvPr/>
            </p:nvSpPr>
            <p:spPr>
              <a:xfrm>
                <a:off x="2097875" y="645775"/>
                <a:ext cx="30250" cy="77450"/>
              </a:xfrm>
              <a:custGeom>
                <a:avLst/>
                <a:gdLst/>
                <a:ahLst/>
                <a:cxnLst/>
                <a:rect l="l" t="t" r="r" b="b"/>
                <a:pathLst>
                  <a:path w="1210" h="3098" extrusionOk="0">
                    <a:moveTo>
                      <a:pt x="296" y="1"/>
                    </a:moveTo>
                    <a:cubicBezTo>
                      <a:pt x="150" y="1"/>
                      <a:pt x="1" y="116"/>
                      <a:pt x="46" y="300"/>
                    </a:cubicBezTo>
                    <a:lnTo>
                      <a:pt x="682" y="2915"/>
                    </a:lnTo>
                    <a:cubicBezTo>
                      <a:pt x="714" y="3042"/>
                      <a:pt x="813" y="3097"/>
                      <a:pt x="914" y="3097"/>
                    </a:cubicBezTo>
                    <a:cubicBezTo>
                      <a:pt x="1059" y="3097"/>
                      <a:pt x="1209" y="2981"/>
                      <a:pt x="1165" y="2797"/>
                    </a:cubicBezTo>
                    <a:lnTo>
                      <a:pt x="528" y="183"/>
                    </a:lnTo>
                    <a:cubicBezTo>
                      <a:pt x="496" y="56"/>
                      <a:pt x="397" y="1"/>
                      <a:pt x="296"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246;p42">
                <a:extLst>
                  <a:ext uri="{FF2B5EF4-FFF2-40B4-BE49-F238E27FC236}">
                    <a16:creationId xmlns:a16="http://schemas.microsoft.com/office/drawing/2014/main" id="{DED653BE-B85C-D7E7-AB17-1EB7B489D685}"/>
                  </a:ext>
                </a:extLst>
              </p:cNvPr>
              <p:cNvSpPr/>
              <p:nvPr/>
            </p:nvSpPr>
            <p:spPr>
              <a:xfrm>
                <a:off x="2092125" y="619050"/>
                <a:ext cx="14825" cy="20325"/>
              </a:xfrm>
              <a:custGeom>
                <a:avLst/>
                <a:gdLst/>
                <a:ahLst/>
                <a:cxnLst/>
                <a:rect l="l" t="t" r="r" b="b"/>
                <a:pathLst>
                  <a:path w="593" h="813" extrusionOk="0">
                    <a:moveTo>
                      <a:pt x="250" y="0"/>
                    </a:moveTo>
                    <a:cubicBezTo>
                      <a:pt x="233" y="0"/>
                      <a:pt x="216" y="2"/>
                      <a:pt x="199" y="7"/>
                    </a:cubicBezTo>
                    <a:cubicBezTo>
                      <a:pt x="137" y="25"/>
                      <a:pt x="76" y="61"/>
                      <a:pt x="46" y="119"/>
                    </a:cubicBezTo>
                    <a:cubicBezTo>
                      <a:pt x="14" y="177"/>
                      <a:pt x="0" y="242"/>
                      <a:pt x="16" y="306"/>
                    </a:cubicBezTo>
                    <a:lnTo>
                      <a:pt x="93" y="623"/>
                    </a:lnTo>
                    <a:cubicBezTo>
                      <a:pt x="108" y="685"/>
                      <a:pt x="151" y="742"/>
                      <a:pt x="205" y="775"/>
                    </a:cubicBezTo>
                    <a:cubicBezTo>
                      <a:pt x="232" y="794"/>
                      <a:pt x="263" y="804"/>
                      <a:pt x="295" y="806"/>
                    </a:cubicBezTo>
                    <a:cubicBezTo>
                      <a:pt x="311" y="810"/>
                      <a:pt x="327" y="812"/>
                      <a:pt x="343" y="812"/>
                    </a:cubicBezTo>
                    <a:cubicBezTo>
                      <a:pt x="360" y="812"/>
                      <a:pt x="376" y="810"/>
                      <a:pt x="393" y="805"/>
                    </a:cubicBezTo>
                    <a:cubicBezTo>
                      <a:pt x="455" y="788"/>
                      <a:pt x="515" y="752"/>
                      <a:pt x="547" y="693"/>
                    </a:cubicBezTo>
                    <a:cubicBezTo>
                      <a:pt x="579" y="635"/>
                      <a:pt x="592" y="571"/>
                      <a:pt x="577" y="506"/>
                    </a:cubicBezTo>
                    <a:lnTo>
                      <a:pt x="500" y="190"/>
                    </a:lnTo>
                    <a:cubicBezTo>
                      <a:pt x="484" y="128"/>
                      <a:pt x="442" y="71"/>
                      <a:pt x="387" y="37"/>
                    </a:cubicBezTo>
                    <a:cubicBezTo>
                      <a:pt x="360" y="19"/>
                      <a:pt x="329" y="9"/>
                      <a:pt x="297" y="6"/>
                    </a:cubicBezTo>
                    <a:cubicBezTo>
                      <a:pt x="282" y="2"/>
                      <a:pt x="266" y="0"/>
                      <a:pt x="250" y="0"/>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2247;p42">
              <a:extLst>
                <a:ext uri="{FF2B5EF4-FFF2-40B4-BE49-F238E27FC236}">
                  <a16:creationId xmlns:a16="http://schemas.microsoft.com/office/drawing/2014/main" id="{00E818B3-91F9-094A-836F-7BCC061DFB2D}"/>
                </a:ext>
              </a:extLst>
            </p:cNvPr>
            <p:cNvGrpSpPr/>
            <p:nvPr/>
          </p:nvGrpSpPr>
          <p:grpSpPr>
            <a:xfrm rot="-7314317">
              <a:off x="2761585" y="3590718"/>
              <a:ext cx="293945" cy="478356"/>
              <a:chOff x="2082225" y="585025"/>
              <a:chExt cx="100300" cy="163225"/>
            </a:xfrm>
          </p:grpSpPr>
          <p:sp>
            <p:nvSpPr>
              <p:cNvPr id="30" name="Google Shape;2248;p42">
                <a:extLst>
                  <a:ext uri="{FF2B5EF4-FFF2-40B4-BE49-F238E27FC236}">
                    <a16:creationId xmlns:a16="http://schemas.microsoft.com/office/drawing/2014/main" id="{B9AFE466-07F1-A947-A418-849F6CD61B50}"/>
                  </a:ext>
                </a:extLst>
              </p:cNvPr>
              <p:cNvSpPr/>
              <p:nvPr/>
            </p:nvSpPr>
            <p:spPr>
              <a:xfrm>
                <a:off x="2082225" y="585025"/>
                <a:ext cx="100300" cy="163225"/>
              </a:xfrm>
              <a:custGeom>
                <a:avLst/>
                <a:gdLst/>
                <a:ahLst/>
                <a:cxnLst/>
                <a:rect l="l" t="t" r="r" b="b"/>
                <a:pathLst>
                  <a:path w="4012" h="6529" extrusionOk="0">
                    <a:moveTo>
                      <a:pt x="1556" y="1"/>
                    </a:moveTo>
                    <a:cubicBezTo>
                      <a:pt x="1446" y="1"/>
                      <a:pt x="1333" y="14"/>
                      <a:pt x="1221" y="42"/>
                    </a:cubicBezTo>
                    <a:cubicBezTo>
                      <a:pt x="463" y="226"/>
                      <a:pt x="1" y="988"/>
                      <a:pt x="187" y="1744"/>
                    </a:cubicBezTo>
                    <a:lnTo>
                      <a:pt x="1090" y="5449"/>
                    </a:lnTo>
                    <a:cubicBezTo>
                      <a:pt x="1180" y="5829"/>
                      <a:pt x="1417" y="6133"/>
                      <a:pt x="1725" y="6321"/>
                    </a:cubicBezTo>
                    <a:cubicBezTo>
                      <a:pt x="1943" y="6454"/>
                      <a:pt x="2196" y="6529"/>
                      <a:pt x="2458" y="6529"/>
                    </a:cubicBezTo>
                    <a:cubicBezTo>
                      <a:pt x="2569" y="6529"/>
                      <a:pt x="2681" y="6516"/>
                      <a:pt x="2792" y="6488"/>
                    </a:cubicBezTo>
                    <a:cubicBezTo>
                      <a:pt x="3549" y="6304"/>
                      <a:pt x="4011" y="5540"/>
                      <a:pt x="3826" y="4782"/>
                    </a:cubicBezTo>
                    <a:lnTo>
                      <a:pt x="2923" y="1078"/>
                    </a:lnTo>
                    <a:cubicBezTo>
                      <a:pt x="2832" y="699"/>
                      <a:pt x="2596" y="394"/>
                      <a:pt x="2288" y="206"/>
                    </a:cubicBezTo>
                    <a:cubicBezTo>
                      <a:pt x="2070" y="74"/>
                      <a:pt x="1818" y="1"/>
                      <a:pt x="1556"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249;p42">
                <a:extLst>
                  <a:ext uri="{FF2B5EF4-FFF2-40B4-BE49-F238E27FC236}">
                    <a16:creationId xmlns:a16="http://schemas.microsoft.com/office/drawing/2014/main" id="{4EB9FA62-6AA8-FCD3-8C5D-391203E5265E}"/>
                  </a:ext>
                </a:extLst>
              </p:cNvPr>
              <p:cNvSpPr/>
              <p:nvPr/>
            </p:nvSpPr>
            <p:spPr>
              <a:xfrm>
                <a:off x="2082225" y="585025"/>
                <a:ext cx="84400" cy="89975"/>
              </a:xfrm>
              <a:custGeom>
                <a:avLst/>
                <a:gdLst/>
                <a:ahLst/>
                <a:cxnLst/>
                <a:rect l="l" t="t" r="r" b="b"/>
                <a:pathLst>
                  <a:path w="3376" h="3599" extrusionOk="0">
                    <a:moveTo>
                      <a:pt x="1556" y="1"/>
                    </a:moveTo>
                    <a:cubicBezTo>
                      <a:pt x="1446" y="1"/>
                      <a:pt x="1333" y="14"/>
                      <a:pt x="1221" y="42"/>
                    </a:cubicBezTo>
                    <a:cubicBezTo>
                      <a:pt x="463" y="226"/>
                      <a:pt x="1" y="988"/>
                      <a:pt x="185" y="1744"/>
                    </a:cubicBezTo>
                    <a:lnTo>
                      <a:pt x="637" y="3599"/>
                    </a:lnTo>
                    <a:lnTo>
                      <a:pt x="3375" y="2931"/>
                    </a:lnTo>
                    <a:lnTo>
                      <a:pt x="2923" y="1078"/>
                    </a:lnTo>
                    <a:cubicBezTo>
                      <a:pt x="2832" y="699"/>
                      <a:pt x="2596" y="394"/>
                      <a:pt x="2288" y="206"/>
                    </a:cubicBezTo>
                    <a:cubicBezTo>
                      <a:pt x="2070" y="74"/>
                      <a:pt x="1818" y="1"/>
                      <a:pt x="1556"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250;p42">
                <a:extLst>
                  <a:ext uri="{FF2B5EF4-FFF2-40B4-BE49-F238E27FC236}">
                    <a16:creationId xmlns:a16="http://schemas.microsoft.com/office/drawing/2014/main" id="{3B4632DF-5A46-F130-2B83-D994F18CDB3D}"/>
                  </a:ext>
                </a:extLst>
              </p:cNvPr>
              <p:cNvSpPr/>
              <p:nvPr/>
            </p:nvSpPr>
            <p:spPr>
              <a:xfrm>
                <a:off x="2097875" y="645775"/>
                <a:ext cx="30250" cy="77450"/>
              </a:xfrm>
              <a:custGeom>
                <a:avLst/>
                <a:gdLst/>
                <a:ahLst/>
                <a:cxnLst/>
                <a:rect l="l" t="t" r="r" b="b"/>
                <a:pathLst>
                  <a:path w="1210" h="3098" extrusionOk="0">
                    <a:moveTo>
                      <a:pt x="296" y="1"/>
                    </a:moveTo>
                    <a:cubicBezTo>
                      <a:pt x="150" y="1"/>
                      <a:pt x="1" y="116"/>
                      <a:pt x="46" y="300"/>
                    </a:cubicBezTo>
                    <a:lnTo>
                      <a:pt x="682" y="2915"/>
                    </a:lnTo>
                    <a:cubicBezTo>
                      <a:pt x="714" y="3042"/>
                      <a:pt x="813" y="3097"/>
                      <a:pt x="914" y="3097"/>
                    </a:cubicBezTo>
                    <a:cubicBezTo>
                      <a:pt x="1059" y="3097"/>
                      <a:pt x="1209" y="2981"/>
                      <a:pt x="1165" y="2797"/>
                    </a:cubicBezTo>
                    <a:lnTo>
                      <a:pt x="528" y="183"/>
                    </a:lnTo>
                    <a:cubicBezTo>
                      <a:pt x="496" y="56"/>
                      <a:pt x="397" y="1"/>
                      <a:pt x="296"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251;p42">
                <a:extLst>
                  <a:ext uri="{FF2B5EF4-FFF2-40B4-BE49-F238E27FC236}">
                    <a16:creationId xmlns:a16="http://schemas.microsoft.com/office/drawing/2014/main" id="{BA45ABA5-8AD2-0B38-FF70-5D2DCDB579AA}"/>
                  </a:ext>
                </a:extLst>
              </p:cNvPr>
              <p:cNvSpPr/>
              <p:nvPr/>
            </p:nvSpPr>
            <p:spPr>
              <a:xfrm>
                <a:off x="2092125" y="619050"/>
                <a:ext cx="14825" cy="20325"/>
              </a:xfrm>
              <a:custGeom>
                <a:avLst/>
                <a:gdLst/>
                <a:ahLst/>
                <a:cxnLst/>
                <a:rect l="l" t="t" r="r" b="b"/>
                <a:pathLst>
                  <a:path w="593" h="813" extrusionOk="0">
                    <a:moveTo>
                      <a:pt x="250" y="0"/>
                    </a:moveTo>
                    <a:cubicBezTo>
                      <a:pt x="233" y="0"/>
                      <a:pt x="216" y="2"/>
                      <a:pt x="199" y="7"/>
                    </a:cubicBezTo>
                    <a:cubicBezTo>
                      <a:pt x="137" y="25"/>
                      <a:pt x="76" y="61"/>
                      <a:pt x="46" y="119"/>
                    </a:cubicBezTo>
                    <a:cubicBezTo>
                      <a:pt x="14" y="177"/>
                      <a:pt x="0" y="242"/>
                      <a:pt x="16" y="306"/>
                    </a:cubicBezTo>
                    <a:lnTo>
                      <a:pt x="93" y="623"/>
                    </a:lnTo>
                    <a:cubicBezTo>
                      <a:pt x="108" y="685"/>
                      <a:pt x="151" y="742"/>
                      <a:pt x="205" y="775"/>
                    </a:cubicBezTo>
                    <a:cubicBezTo>
                      <a:pt x="232" y="794"/>
                      <a:pt x="263" y="804"/>
                      <a:pt x="295" y="806"/>
                    </a:cubicBezTo>
                    <a:cubicBezTo>
                      <a:pt x="311" y="810"/>
                      <a:pt x="327" y="812"/>
                      <a:pt x="343" y="812"/>
                    </a:cubicBezTo>
                    <a:cubicBezTo>
                      <a:pt x="360" y="812"/>
                      <a:pt x="376" y="810"/>
                      <a:pt x="393" y="805"/>
                    </a:cubicBezTo>
                    <a:cubicBezTo>
                      <a:pt x="455" y="788"/>
                      <a:pt x="515" y="752"/>
                      <a:pt x="547" y="693"/>
                    </a:cubicBezTo>
                    <a:cubicBezTo>
                      <a:pt x="579" y="635"/>
                      <a:pt x="592" y="571"/>
                      <a:pt x="577" y="506"/>
                    </a:cubicBezTo>
                    <a:lnTo>
                      <a:pt x="500" y="190"/>
                    </a:lnTo>
                    <a:cubicBezTo>
                      <a:pt x="484" y="128"/>
                      <a:pt x="442" y="71"/>
                      <a:pt x="387" y="37"/>
                    </a:cubicBezTo>
                    <a:cubicBezTo>
                      <a:pt x="360" y="19"/>
                      <a:pt x="329" y="9"/>
                      <a:pt x="297" y="6"/>
                    </a:cubicBezTo>
                    <a:cubicBezTo>
                      <a:pt x="282" y="2"/>
                      <a:pt x="266" y="0"/>
                      <a:pt x="250" y="0"/>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2252;p42">
              <a:extLst>
                <a:ext uri="{FF2B5EF4-FFF2-40B4-BE49-F238E27FC236}">
                  <a16:creationId xmlns:a16="http://schemas.microsoft.com/office/drawing/2014/main" id="{79B6ACD1-122C-4083-C81D-28ADB7885918}"/>
                </a:ext>
              </a:extLst>
            </p:cNvPr>
            <p:cNvGrpSpPr/>
            <p:nvPr/>
          </p:nvGrpSpPr>
          <p:grpSpPr>
            <a:xfrm rot="5143689">
              <a:off x="2034818" y="4227677"/>
              <a:ext cx="293943" cy="478354"/>
              <a:chOff x="2082225" y="585025"/>
              <a:chExt cx="100300" cy="163225"/>
            </a:xfrm>
          </p:grpSpPr>
          <p:sp>
            <p:nvSpPr>
              <p:cNvPr id="26" name="Google Shape;2253;p42">
                <a:extLst>
                  <a:ext uri="{FF2B5EF4-FFF2-40B4-BE49-F238E27FC236}">
                    <a16:creationId xmlns:a16="http://schemas.microsoft.com/office/drawing/2014/main" id="{BC9E61FD-BD6A-8FE7-BDF3-EBE98CC04941}"/>
                  </a:ext>
                </a:extLst>
              </p:cNvPr>
              <p:cNvSpPr/>
              <p:nvPr/>
            </p:nvSpPr>
            <p:spPr>
              <a:xfrm>
                <a:off x="2082225" y="585025"/>
                <a:ext cx="100300" cy="163225"/>
              </a:xfrm>
              <a:custGeom>
                <a:avLst/>
                <a:gdLst/>
                <a:ahLst/>
                <a:cxnLst/>
                <a:rect l="l" t="t" r="r" b="b"/>
                <a:pathLst>
                  <a:path w="4012" h="6529" extrusionOk="0">
                    <a:moveTo>
                      <a:pt x="1556" y="1"/>
                    </a:moveTo>
                    <a:cubicBezTo>
                      <a:pt x="1446" y="1"/>
                      <a:pt x="1333" y="14"/>
                      <a:pt x="1221" y="42"/>
                    </a:cubicBezTo>
                    <a:cubicBezTo>
                      <a:pt x="463" y="226"/>
                      <a:pt x="1" y="988"/>
                      <a:pt x="187" y="1744"/>
                    </a:cubicBezTo>
                    <a:lnTo>
                      <a:pt x="1090" y="5449"/>
                    </a:lnTo>
                    <a:cubicBezTo>
                      <a:pt x="1180" y="5829"/>
                      <a:pt x="1417" y="6133"/>
                      <a:pt x="1725" y="6321"/>
                    </a:cubicBezTo>
                    <a:cubicBezTo>
                      <a:pt x="1943" y="6454"/>
                      <a:pt x="2196" y="6529"/>
                      <a:pt x="2458" y="6529"/>
                    </a:cubicBezTo>
                    <a:cubicBezTo>
                      <a:pt x="2569" y="6529"/>
                      <a:pt x="2681" y="6516"/>
                      <a:pt x="2792" y="6488"/>
                    </a:cubicBezTo>
                    <a:cubicBezTo>
                      <a:pt x="3549" y="6304"/>
                      <a:pt x="4011" y="5540"/>
                      <a:pt x="3826" y="4782"/>
                    </a:cubicBezTo>
                    <a:lnTo>
                      <a:pt x="2923" y="1078"/>
                    </a:lnTo>
                    <a:cubicBezTo>
                      <a:pt x="2832" y="699"/>
                      <a:pt x="2596" y="394"/>
                      <a:pt x="2288" y="206"/>
                    </a:cubicBezTo>
                    <a:cubicBezTo>
                      <a:pt x="2070" y="74"/>
                      <a:pt x="1818" y="1"/>
                      <a:pt x="1556"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254;p42">
                <a:extLst>
                  <a:ext uri="{FF2B5EF4-FFF2-40B4-BE49-F238E27FC236}">
                    <a16:creationId xmlns:a16="http://schemas.microsoft.com/office/drawing/2014/main" id="{4AFFF9E9-0504-683C-8373-5FB2AA8A7047}"/>
                  </a:ext>
                </a:extLst>
              </p:cNvPr>
              <p:cNvSpPr/>
              <p:nvPr/>
            </p:nvSpPr>
            <p:spPr>
              <a:xfrm>
                <a:off x="2082225" y="585025"/>
                <a:ext cx="84400" cy="89975"/>
              </a:xfrm>
              <a:custGeom>
                <a:avLst/>
                <a:gdLst/>
                <a:ahLst/>
                <a:cxnLst/>
                <a:rect l="l" t="t" r="r" b="b"/>
                <a:pathLst>
                  <a:path w="3376" h="3599" extrusionOk="0">
                    <a:moveTo>
                      <a:pt x="1556" y="1"/>
                    </a:moveTo>
                    <a:cubicBezTo>
                      <a:pt x="1446" y="1"/>
                      <a:pt x="1333" y="14"/>
                      <a:pt x="1221" y="42"/>
                    </a:cubicBezTo>
                    <a:cubicBezTo>
                      <a:pt x="463" y="226"/>
                      <a:pt x="1" y="988"/>
                      <a:pt x="185" y="1744"/>
                    </a:cubicBezTo>
                    <a:lnTo>
                      <a:pt x="637" y="3599"/>
                    </a:lnTo>
                    <a:lnTo>
                      <a:pt x="3375" y="2931"/>
                    </a:lnTo>
                    <a:lnTo>
                      <a:pt x="2923" y="1078"/>
                    </a:lnTo>
                    <a:cubicBezTo>
                      <a:pt x="2832" y="699"/>
                      <a:pt x="2596" y="394"/>
                      <a:pt x="2288" y="206"/>
                    </a:cubicBezTo>
                    <a:cubicBezTo>
                      <a:pt x="2070" y="74"/>
                      <a:pt x="1818" y="1"/>
                      <a:pt x="1556"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255;p42">
                <a:extLst>
                  <a:ext uri="{FF2B5EF4-FFF2-40B4-BE49-F238E27FC236}">
                    <a16:creationId xmlns:a16="http://schemas.microsoft.com/office/drawing/2014/main" id="{E4A81ED5-EA13-26AC-BBDD-2D114C45B68C}"/>
                  </a:ext>
                </a:extLst>
              </p:cNvPr>
              <p:cNvSpPr/>
              <p:nvPr/>
            </p:nvSpPr>
            <p:spPr>
              <a:xfrm>
                <a:off x="2097875" y="645775"/>
                <a:ext cx="30250" cy="77450"/>
              </a:xfrm>
              <a:custGeom>
                <a:avLst/>
                <a:gdLst/>
                <a:ahLst/>
                <a:cxnLst/>
                <a:rect l="l" t="t" r="r" b="b"/>
                <a:pathLst>
                  <a:path w="1210" h="3098" extrusionOk="0">
                    <a:moveTo>
                      <a:pt x="296" y="1"/>
                    </a:moveTo>
                    <a:cubicBezTo>
                      <a:pt x="150" y="1"/>
                      <a:pt x="1" y="116"/>
                      <a:pt x="46" y="300"/>
                    </a:cubicBezTo>
                    <a:lnTo>
                      <a:pt x="682" y="2915"/>
                    </a:lnTo>
                    <a:cubicBezTo>
                      <a:pt x="714" y="3042"/>
                      <a:pt x="813" y="3097"/>
                      <a:pt x="914" y="3097"/>
                    </a:cubicBezTo>
                    <a:cubicBezTo>
                      <a:pt x="1059" y="3097"/>
                      <a:pt x="1209" y="2981"/>
                      <a:pt x="1165" y="2797"/>
                    </a:cubicBezTo>
                    <a:lnTo>
                      <a:pt x="528" y="183"/>
                    </a:lnTo>
                    <a:cubicBezTo>
                      <a:pt x="496" y="56"/>
                      <a:pt x="397" y="1"/>
                      <a:pt x="296"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256;p42">
                <a:extLst>
                  <a:ext uri="{FF2B5EF4-FFF2-40B4-BE49-F238E27FC236}">
                    <a16:creationId xmlns:a16="http://schemas.microsoft.com/office/drawing/2014/main" id="{6B4F1205-3482-5CA2-86EF-F75DB07F90A5}"/>
                  </a:ext>
                </a:extLst>
              </p:cNvPr>
              <p:cNvSpPr/>
              <p:nvPr/>
            </p:nvSpPr>
            <p:spPr>
              <a:xfrm>
                <a:off x="2092125" y="619050"/>
                <a:ext cx="14825" cy="20325"/>
              </a:xfrm>
              <a:custGeom>
                <a:avLst/>
                <a:gdLst/>
                <a:ahLst/>
                <a:cxnLst/>
                <a:rect l="l" t="t" r="r" b="b"/>
                <a:pathLst>
                  <a:path w="593" h="813" extrusionOk="0">
                    <a:moveTo>
                      <a:pt x="250" y="0"/>
                    </a:moveTo>
                    <a:cubicBezTo>
                      <a:pt x="233" y="0"/>
                      <a:pt x="216" y="2"/>
                      <a:pt x="199" y="7"/>
                    </a:cubicBezTo>
                    <a:cubicBezTo>
                      <a:pt x="137" y="25"/>
                      <a:pt x="76" y="61"/>
                      <a:pt x="46" y="119"/>
                    </a:cubicBezTo>
                    <a:cubicBezTo>
                      <a:pt x="14" y="177"/>
                      <a:pt x="0" y="242"/>
                      <a:pt x="16" y="306"/>
                    </a:cubicBezTo>
                    <a:lnTo>
                      <a:pt x="93" y="623"/>
                    </a:lnTo>
                    <a:cubicBezTo>
                      <a:pt x="108" y="685"/>
                      <a:pt x="151" y="742"/>
                      <a:pt x="205" y="775"/>
                    </a:cubicBezTo>
                    <a:cubicBezTo>
                      <a:pt x="232" y="794"/>
                      <a:pt x="263" y="804"/>
                      <a:pt x="295" y="806"/>
                    </a:cubicBezTo>
                    <a:cubicBezTo>
                      <a:pt x="311" y="810"/>
                      <a:pt x="327" y="812"/>
                      <a:pt x="343" y="812"/>
                    </a:cubicBezTo>
                    <a:cubicBezTo>
                      <a:pt x="360" y="812"/>
                      <a:pt x="376" y="810"/>
                      <a:pt x="393" y="805"/>
                    </a:cubicBezTo>
                    <a:cubicBezTo>
                      <a:pt x="455" y="788"/>
                      <a:pt x="515" y="752"/>
                      <a:pt x="547" y="693"/>
                    </a:cubicBezTo>
                    <a:cubicBezTo>
                      <a:pt x="579" y="635"/>
                      <a:pt x="592" y="571"/>
                      <a:pt x="577" y="506"/>
                    </a:cubicBezTo>
                    <a:lnTo>
                      <a:pt x="500" y="190"/>
                    </a:lnTo>
                    <a:cubicBezTo>
                      <a:pt x="484" y="128"/>
                      <a:pt x="442" y="71"/>
                      <a:pt x="387" y="37"/>
                    </a:cubicBezTo>
                    <a:cubicBezTo>
                      <a:pt x="360" y="19"/>
                      <a:pt x="329" y="9"/>
                      <a:pt x="297" y="6"/>
                    </a:cubicBezTo>
                    <a:cubicBezTo>
                      <a:pt x="282" y="2"/>
                      <a:pt x="266" y="0"/>
                      <a:pt x="250" y="0"/>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2257;p42">
              <a:extLst>
                <a:ext uri="{FF2B5EF4-FFF2-40B4-BE49-F238E27FC236}">
                  <a16:creationId xmlns:a16="http://schemas.microsoft.com/office/drawing/2014/main" id="{21BCEE16-B501-5B7A-37D8-CC177A363AFB}"/>
                </a:ext>
              </a:extLst>
            </p:cNvPr>
            <p:cNvGrpSpPr/>
            <p:nvPr/>
          </p:nvGrpSpPr>
          <p:grpSpPr>
            <a:xfrm rot="-4116770">
              <a:off x="3379649" y="3837374"/>
              <a:ext cx="293940" cy="478349"/>
              <a:chOff x="2082225" y="585025"/>
              <a:chExt cx="100300" cy="163225"/>
            </a:xfrm>
          </p:grpSpPr>
          <p:sp>
            <p:nvSpPr>
              <p:cNvPr id="22" name="Google Shape;2258;p42">
                <a:extLst>
                  <a:ext uri="{FF2B5EF4-FFF2-40B4-BE49-F238E27FC236}">
                    <a16:creationId xmlns:a16="http://schemas.microsoft.com/office/drawing/2014/main" id="{DB83794C-B6DE-2FEF-E3A8-7AD510B0F44C}"/>
                  </a:ext>
                </a:extLst>
              </p:cNvPr>
              <p:cNvSpPr/>
              <p:nvPr/>
            </p:nvSpPr>
            <p:spPr>
              <a:xfrm>
                <a:off x="2082225" y="585025"/>
                <a:ext cx="100300" cy="163225"/>
              </a:xfrm>
              <a:custGeom>
                <a:avLst/>
                <a:gdLst/>
                <a:ahLst/>
                <a:cxnLst/>
                <a:rect l="l" t="t" r="r" b="b"/>
                <a:pathLst>
                  <a:path w="4012" h="6529" extrusionOk="0">
                    <a:moveTo>
                      <a:pt x="1556" y="1"/>
                    </a:moveTo>
                    <a:cubicBezTo>
                      <a:pt x="1446" y="1"/>
                      <a:pt x="1333" y="14"/>
                      <a:pt x="1221" y="42"/>
                    </a:cubicBezTo>
                    <a:cubicBezTo>
                      <a:pt x="463" y="226"/>
                      <a:pt x="1" y="988"/>
                      <a:pt x="187" y="1744"/>
                    </a:cubicBezTo>
                    <a:lnTo>
                      <a:pt x="1090" y="5449"/>
                    </a:lnTo>
                    <a:cubicBezTo>
                      <a:pt x="1180" y="5829"/>
                      <a:pt x="1417" y="6133"/>
                      <a:pt x="1725" y="6321"/>
                    </a:cubicBezTo>
                    <a:cubicBezTo>
                      <a:pt x="1943" y="6454"/>
                      <a:pt x="2196" y="6529"/>
                      <a:pt x="2458" y="6529"/>
                    </a:cubicBezTo>
                    <a:cubicBezTo>
                      <a:pt x="2569" y="6529"/>
                      <a:pt x="2681" y="6516"/>
                      <a:pt x="2792" y="6488"/>
                    </a:cubicBezTo>
                    <a:cubicBezTo>
                      <a:pt x="3549" y="6304"/>
                      <a:pt x="4011" y="5540"/>
                      <a:pt x="3826" y="4782"/>
                    </a:cubicBezTo>
                    <a:lnTo>
                      <a:pt x="2923" y="1078"/>
                    </a:lnTo>
                    <a:cubicBezTo>
                      <a:pt x="2832" y="699"/>
                      <a:pt x="2596" y="394"/>
                      <a:pt x="2288" y="206"/>
                    </a:cubicBezTo>
                    <a:cubicBezTo>
                      <a:pt x="2070" y="74"/>
                      <a:pt x="1818" y="1"/>
                      <a:pt x="1556"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259;p42">
                <a:extLst>
                  <a:ext uri="{FF2B5EF4-FFF2-40B4-BE49-F238E27FC236}">
                    <a16:creationId xmlns:a16="http://schemas.microsoft.com/office/drawing/2014/main" id="{F1D5F00D-9E1A-2000-095E-7B40CB0B84EF}"/>
                  </a:ext>
                </a:extLst>
              </p:cNvPr>
              <p:cNvSpPr/>
              <p:nvPr/>
            </p:nvSpPr>
            <p:spPr>
              <a:xfrm>
                <a:off x="2082225" y="585025"/>
                <a:ext cx="84400" cy="89975"/>
              </a:xfrm>
              <a:custGeom>
                <a:avLst/>
                <a:gdLst/>
                <a:ahLst/>
                <a:cxnLst/>
                <a:rect l="l" t="t" r="r" b="b"/>
                <a:pathLst>
                  <a:path w="3376" h="3599" extrusionOk="0">
                    <a:moveTo>
                      <a:pt x="1556" y="1"/>
                    </a:moveTo>
                    <a:cubicBezTo>
                      <a:pt x="1446" y="1"/>
                      <a:pt x="1333" y="14"/>
                      <a:pt x="1221" y="42"/>
                    </a:cubicBezTo>
                    <a:cubicBezTo>
                      <a:pt x="463" y="226"/>
                      <a:pt x="1" y="988"/>
                      <a:pt x="185" y="1744"/>
                    </a:cubicBezTo>
                    <a:lnTo>
                      <a:pt x="637" y="3599"/>
                    </a:lnTo>
                    <a:lnTo>
                      <a:pt x="3375" y="2931"/>
                    </a:lnTo>
                    <a:lnTo>
                      <a:pt x="2923" y="1078"/>
                    </a:lnTo>
                    <a:cubicBezTo>
                      <a:pt x="2832" y="699"/>
                      <a:pt x="2596" y="394"/>
                      <a:pt x="2288" y="206"/>
                    </a:cubicBezTo>
                    <a:cubicBezTo>
                      <a:pt x="2070" y="74"/>
                      <a:pt x="1818" y="1"/>
                      <a:pt x="1556"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260;p42">
                <a:extLst>
                  <a:ext uri="{FF2B5EF4-FFF2-40B4-BE49-F238E27FC236}">
                    <a16:creationId xmlns:a16="http://schemas.microsoft.com/office/drawing/2014/main" id="{D29F29DF-CF4A-D62D-3260-0E26A29A9737}"/>
                  </a:ext>
                </a:extLst>
              </p:cNvPr>
              <p:cNvSpPr/>
              <p:nvPr/>
            </p:nvSpPr>
            <p:spPr>
              <a:xfrm>
                <a:off x="2097875" y="645775"/>
                <a:ext cx="30250" cy="77450"/>
              </a:xfrm>
              <a:custGeom>
                <a:avLst/>
                <a:gdLst/>
                <a:ahLst/>
                <a:cxnLst/>
                <a:rect l="l" t="t" r="r" b="b"/>
                <a:pathLst>
                  <a:path w="1210" h="3098" extrusionOk="0">
                    <a:moveTo>
                      <a:pt x="296" y="1"/>
                    </a:moveTo>
                    <a:cubicBezTo>
                      <a:pt x="150" y="1"/>
                      <a:pt x="1" y="116"/>
                      <a:pt x="46" y="300"/>
                    </a:cubicBezTo>
                    <a:lnTo>
                      <a:pt x="682" y="2915"/>
                    </a:lnTo>
                    <a:cubicBezTo>
                      <a:pt x="714" y="3042"/>
                      <a:pt x="813" y="3097"/>
                      <a:pt x="914" y="3097"/>
                    </a:cubicBezTo>
                    <a:cubicBezTo>
                      <a:pt x="1059" y="3097"/>
                      <a:pt x="1209" y="2981"/>
                      <a:pt x="1165" y="2797"/>
                    </a:cubicBezTo>
                    <a:lnTo>
                      <a:pt x="528" y="183"/>
                    </a:lnTo>
                    <a:cubicBezTo>
                      <a:pt x="496" y="56"/>
                      <a:pt x="397" y="1"/>
                      <a:pt x="296"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261;p42">
                <a:extLst>
                  <a:ext uri="{FF2B5EF4-FFF2-40B4-BE49-F238E27FC236}">
                    <a16:creationId xmlns:a16="http://schemas.microsoft.com/office/drawing/2014/main" id="{A90034E2-0E71-6DC0-822B-CEE2FF01B17F}"/>
                  </a:ext>
                </a:extLst>
              </p:cNvPr>
              <p:cNvSpPr/>
              <p:nvPr/>
            </p:nvSpPr>
            <p:spPr>
              <a:xfrm>
                <a:off x="2092125" y="619050"/>
                <a:ext cx="14825" cy="20325"/>
              </a:xfrm>
              <a:custGeom>
                <a:avLst/>
                <a:gdLst/>
                <a:ahLst/>
                <a:cxnLst/>
                <a:rect l="l" t="t" r="r" b="b"/>
                <a:pathLst>
                  <a:path w="593" h="813" extrusionOk="0">
                    <a:moveTo>
                      <a:pt x="250" y="0"/>
                    </a:moveTo>
                    <a:cubicBezTo>
                      <a:pt x="233" y="0"/>
                      <a:pt x="216" y="2"/>
                      <a:pt x="199" y="7"/>
                    </a:cubicBezTo>
                    <a:cubicBezTo>
                      <a:pt x="137" y="25"/>
                      <a:pt x="76" y="61"/>
                      <a:pt x="46" y="119"/>
                    </a:cubicBezTo>
                    <a:cubicBezTo>
                      <a:pt x="14" y="177"/>
                      <a:pt x="0" y="242"/>
                      <a:pt x="16" y="306"/>
                    </a:cubicBezTo>
                    <a:lnTo>
                      <a:pt x="93" y="623"/>
                    </a:lnTo>
                    <a:cubicBezTo>
                      <a:pt x="108" y="685"/>
                      <a:pt x="151" y="742"/>
                      <a:pt x="205" y="775"/>
                    </a:cubicBezTo>
                    <a:cubicBezTo>
                      <a:pt x="232" y="794"/>
                      <a:pt x="263" y="804"/>
                      <a:pt x="295" y="806"/>
                    </a:cubicBezTo>
                    <a:cubicBezTo>
                      <a:pt x="311" y="810"/>
                      <a:pt x="327" y="812"/>
                      <a:pt x="343" y="812"/>
                    </a:cubicBezTo>
                    <a:cubicBezTo>
                      <a:pt x="360" y="812"/>
                      <a:pt x="376" y="810"/>
                      <a:pt x="393" y="805"/>
                    </a:cubicBezTo>
                    <a:cubicBezTo>
                      <a:pt x="455" y="788"/>
                      <a:pt x="515" y="752"/>
                      <a:pt x="547" y="693"/>
                    </a:cubicBezTo>
                    <a:cubicBezTo>
                      <a:pt x="579" y="635"/>
                      <a:pt x="592" y="571"/>
                      <a:pt x="577" y="506"/>
                    </a:cubicBezTo>
                    <a:lnTo>
                      <a:pt x="500" y="190"/>
                    </a:lnTo>
                    <a:cubicBezTo>
                      <a:pt x="484" y="128"/>
                      <a:pt x="442" y="71"/>
                      <a:pt x="387" y="37"/>
                    </a:cubicBezTo>
                    <a:cubicBezTo>
                      <a:pt x="360" y="19"/>
                      <a:pt x="329" y="9"/>
                      <a:pt x="297" y="6"/>
                    </a:cubicBezTo>
                    <a:cubicBezTo>
                      <a:pt x="282" y="2"/>
                      <a:pt x="266" y="0"/>
                      <a:pt x="250" y="0"/>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2262;p42">
              <a:extLst>
                <a:ext uri="{FF2B5EF4-FFF2-40B4-BE49-F238E27FC236}">
                  <a16:creationId xmlns:a16="http://schemas.microsoft.com/office/drawing/2014/main" id="{51014A25-1162-E7C7-7A22-31ACFAA614CE}"/>
                </a:ext>
              </a:extLst>
            </p:cNvPr>
            <p:cNvGrpSpPr/>
            <p:nvPr/>
          </p:nvGrpSpPr>
          <p:grpSpPr>
            <a:xfrm rot="-3172205">
              <a:off x="2849416" y="4227590"/>
              <a:ext cx="293942" cy="478352"/>
              <a:chOff x="2082225" y="585025"/>
              <a:chExt cx="100300" cy="163225"/>
            </a:xfrm>
          </p:grpSpPr>
          <p:sp>
            <p:nvSpPr>
              <p:cNvPr id="18" name="Google Shape;2263;p42">
                <a:extLst>
                  <a:ext uri="{FF2B5EF4-FFF2-40B4-BE49-F238E27FC236}">
                    <a16:creationId xmlns:a16="http://schemas.microsoft.com/office/drawing/2014/main" id="{C4B5C510-5CEF-12B3-7671-723A8F2F19D7}"/>
                  </a:ext>
                </a:extLst>
              </p:cNvPr>
              <p:cNvSpPr/>
              <p:nvPr/>
            </p:nvSpPr>
            <p:spPr>
              <a:xfrm>
                <a:off x="2082225" y="585025"/>
                <a:ext cx="100300" cy="163225"/>
              </a:xfrm>
              <a:custGeom>
                <a:avLst/>
                <a:gdLst/>
                <a:ahLst/>
                <a:cxnLst/>
                <a:rect l="l" t="t" r="r" b="b"/>
                <a:pathLst>
                  <a:path w="4012" h="6529" extrusionOk="0">
                    <a:moveTo>
                      <a:pt x="1556" y="1"/>
                    </a:moveTo>
                    <a:cubicBezTo>
                      <a:pt x="1446" y="1"/>
                      <a:pt x="1333" y="14"/>
                      <a:pt x="1221" y="42"/>
                    </a:cubicBezTo>
                    <a:cubicBezTo>
                      <a:pt x="463" y="226"/>
                      <a:pt x="1" y="988"/>
                      <a:pt x="187" y="1744"/>
                    </a:cubicBezTo>
                    <a:lnTo>
                      <a:pt x="1090" y="5449"/>
                    </a:lnTo>
                    <a:cubicBezTo>
                      <a:pt x="1180" y="5829"/>
                      <a:pt x="1417" y="6133"/>
                      <a:pt x="1725" y="6321"/>
                    </a:cubicBezTo>
                    <a:cubicBezTo>
                      <a:pt x="1943" y="6454"/>
                      <a:pt x="2196" y="6529"/>
                      <a:pt x="2458" y="6529"/>
                    </a:cubicBezTo>
                    <a:cubicBezTo>
                      <a:pt x="2569" y="6529"/>
                      <a:pt x="2681" y="6516"/>
                      <a:pt x="2792" y="6488"/>
                    </a:cubicBezTo>
                    <a:cubicBezTo>
                      <a:pt x="3549" y="6304"/>
                      <a:pt x="4011" y="5540"/>
                      <a:pt x="3826" y="4782"/>
                    </a:cubicBezTo>
                    <a:lnTo>
                      <a:pt x="2923" y="1078"/>
                    </a:lnTo>
                    <a:cubicBezTo>
                      <a:pt x="2832" y="699"/>
                      <a:pt x="2596" y="394"/>
                      <a:pt x="2288" y="206"/>
                    </a:cubicBezTo>
                    <a:cubicBezTo>
                      <a:pt x="2070" y="74"/>
                      <a:pt x="1818" y="1"/>
                      <a:pt x="1556"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264;p42">
                <a:extLst>
                  <a:ext uri="{FF2B5EF4-FFF2-40B4-BE49-F238E27FC236}">
                    <a16:creationId xmlns:a16="http://schemas.microsoft.com/office/drawing/2014/main" id="{6ECE0976-7C74-B3F0-C9DB-2AE3D2745208}"/>
                  </a:ext>
                </a:extLst>
              </p:cNvPr>
              <p:cNvSpPr/>
              <p:nvPr/>
            </p:nvSpPr>
            <p:spPr>
              <a:xfrm>
                <a:off x="2082225" y="585025"/>
                <a:ext cx="84400" cy="89975"/>
              </a:xfrm>
              <a:custGeom>
                <a:avLst/>
                <a:gdLst/>
                <a:ahLst/>
                <a:cxnLst/>
                <a:rect l="l" t="t" r="r" b="b"/>
                <a:pathLst>
                  <a:path w="3376" h="3599" extrusionOk="0">
                    <a:moveTo>
                      <a:pt x="1556" y="1"/>
                    </a:moveTo>
                    <a:cubicBezTo>
                      <a:pt x="1446" y="1"/>
                      <a:pt x="1333" y="14"/>
                      <a:pt x="1221" y="42"/>
                    </a:cubicBezTo>
                    <a:cubicBezTo>
                      <a:pt x="463" y="226"/>
                      <a:pt x="1" y="988"/>
                      <a:pt x="185" y="1744"/>
                    </a:cubicBezTo>
                    <a:lnTo>
                      <a:pt x="637" y="3599"/>
                    </a:lnTo>
                    <a:lnTo>
                      <a:pt x="3375" y="2931"/>
                    </a:lnTo>
                    <a:lnTo>
                      <a:pt x="2923" y="1078"/>
                    </a:lnTo>
                    <a:cubicBezTo>
                      <a:pt x="2832" y="699"/>
                      <a:pt x="2596" y="394"/>
                      <a:pt x="2288" y="206"/>
                    </a:cubicBezTo>
                    <a:cubicBezTo>
                      <a:pt x="2070" y="74"/>
                      <a:pt x="1818" y="1"/>
                      <a:pt x="1556"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265;p42">
                <a:extLst>
                  <a:ext uri="{FF2B5EF4-FFF2-40B4-BE49-F238E27FC236}">
                    <a16:creationId xmlns:a16="http://schemas.microsoft.com/office/drawing/2014/main" id="{32ED82B2-B34F-76FA-0A70-58BC23480254}"/>
                  </a:ext>
                </a:extLst>
              </p:cNvPr>
              <p:cNvSpPr/>
              <p:nvPr/>
            </p:nvSpPr>
            <p:spPr>
              <a:xfrm>
                <a:off x="2097875" y="645775"/>
                <a:ext cx="30250" cy="77450"/>
              </a:xfrm>
              <a:custGeom>
                <a:avLst/>
                <a:gdLst/>
                <a:ahLst/>
                <a:cxnLst/>
                <a:rect l="l" t="t" r="r" b="b"/>
                <a:pathLst>
                  <a:path w="1210" h="3098" extrusionOk="0">
                    <a:moveTo>
                      <a:pt x="296" y="1"/>
                    </a:moveTo>
                    <a:cubicBezTo>
                      <a:pt x="150" y="1"/>
                      <a:pt x="1" y="116"/>
                      <a:pt x="46" y="300"/>
                    </a:cubicBezTo>
                    <a:lnTo>
                      <a:pt x="682" y="2915"/>
                    </a:lnTo>
                    <a:cubicBezTo>
                      <a:pt x="714" y="3042"/>
                      <a:pt x="813" y="3097"/>
                      <a:pt x="914" y="3097"/>
                    </a:cubicBezTo>
                    <a:cubicBezTo>
                      <a:pt x="1059" y="3097"/>
                      <a:pt x="1209" y="2981"/>
                      <a:pt x="1165" y="2797"/>
                    </a:cubicBezTo>
                    <a:lnTo>
                      <a:pt x="528" y="183"/>
                    </a:lnTo>
                    <a:cubicBezTo>
                      <a:pt x="496" y="56"/>
                      <a:pt x="397" y="1"/>
                      <a:pt x="296" y="1"/>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266;p42">
                <a:extLst>
                  <a:ext uri="{FF2B5EF4-FFF2-40B4-BE49-F238E27FC236}">
                    <a16:creationId xmlns:a16="http://schemas.microsoft.com/office/drawing/2014/main" id="{7E8E5A02-3ED1-0E1A-55ED-20F785131BBD}"/>
                  </a:ext>
                </a:extLst>
              </p:cNvPr>
              <p:cNvSpPr/>
              <p:nvPr/>
            </p:nvSpPr>
            <p:spPr>
              <a:xfrm>
                <a:off x="2092125" y="619050"/>
                <a:ext cx="14825" cy="20325"/>
              </a:xfrm>
              <a:custGeom>
                <a:avLst/>
                <a:gdLst/>
                <a:ahLst/>
                <a:cxnLst/>
                <a:rect l="l" t="t" r="r" b="b"/>
                <a:pathLst>
                  <a:path w="593" h="813" extrusionOk="0">
                    <a:moveTo>
                      <a:pt x="250" y="0"/>
                    </a:moveTo>
                    <a:cubicBezTo>
                      <a:pt x="233" y="0"/>
                      <a:pt x="216" y="2"/>
                      <a:pt x="199" y="7"/>
                    </a:cubicBezTo>
                    <a:cubicBezTo>
                      <a:pt x="137" y="25"/>
                      <a:pt x="76" y="61"/>
                      <a:pt x="46" y="119"/>
                    </a:cubicBezTo>
                    <a:cubicBezTo>
                      <a:pt x="14" y="177"/>
                      <a:pt x="0" y="242"/>
                      <a:pt x="16" y="306"/>
                    </a:cubicBezTo>
                    <a:lnTo>
                      <a:pt x="93" y="623"/>
                    </a:lnTo>
                    <a:cubicBezTo>
                      <a:pt x="108" y="685"/>
                      <a:pt x="151" y="742"/>
                      <a:pt x="205" y="775"/>
                    </a:cubicBezTo>
                    <a:cubicBezTo>
                      <a:pt x="232" y="794"/>
                      <a:pt x="263" y="804"/>
                      <a:pt x="295" y="806"/>
                    </a:cubicBezTo>
                    <a:cubicBezTo>
                      <a:pt x="311" y="810"/>
                      <a:pt x="327" y="812"/>
                      <a:pt x="343" y="812"/>
                    </a:cubicBezTo>
                    <a:cubicBezTo>
                      <a:pt x="360" y="812"/>
                      <a:pt x="376" y="810"/>
                      <a:pt x="393" y="805"/>
                    </a:cubicBezTo>
                    <a:cubicBezTo>
                      <a:pt x="455" y="788"/>
                      <a:pt x="515" y="752"/>
                      <a:pt x="547" y="693"/>
                    </a:cubicBezTo>
                    <a:cubicBezTo>
                      <a:pt x="579" y="635"/>
                      <a:pt x="592" y="571"/>
                      <a:pt x="577" y="506"/>
                    </a:cubicBezTo>
                    <a:lnTo>
                      <a:pt x="500" y="190"/>
                    </a:lnTo>
                    <a:cubicBezTo>
                      <a:pt x="484" y="128"/>
                      <a:pt x="442" y="71"/>
                      <a:pt x="387" y="37"/>
                    </a:cubicBezTo>
                    <a:cubicBezTo>
                      <a:pt x="360" y="19"/>
                      <a:pt x="329" y="9"/>
                      <a:pt x="297" y="6"/>
                    </a:cubicBezTo>
                    <a:cubicBezTo>
                      <a:pt x="282" y="2"/>
                      <a:pt x="266" y="0"/>
                      <a:pt x="250" y="0"/>
                    </a:cubicBez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 name="TextBox 8">
            <a:extLst>
              <a:ext uri="{FF2B5EF4-FFF2-40B4-BE49-F238E27FC236}">
                <a16:creationId xmlns:a16="http://schemas.microsoft.com/office/drawing/2014/main" id="{95866A75-9252-93D1-86DC-8E6AB5381C4A}"/>
              </a:ext>
            </a:extLst>
          </p:cNvPr>
          <p:cNvSpPr txBox="1"/>
          <p:nvPr/>
        </p:nvSpPr>
        <p:spPr>
          <a:xfrm>
            <a:off x="8622790" y="5722942"/>
            <a:ext cx="10545242" cy="2204514"/>
          </a:xfrm>
          <a:prstGeom prst="rect">
            <a:avLst/>
          </a:prstGeom>
        </p:spPr>
        <p:txBody>
          <a:bodyPr lIns="0" tIns="0" rIns="0" bIns="0" rtlCol="0" anchor="t">
            <a:spAutoFit/>
          </a:bodyPr>
          <a:lstStyle>
            <a:defPPr>
              <a:defRPr lang="en-US"/>
            </a:defPPr>
            <a:lvl1pPr marR="0" lvl="0" indent="0" algn="r" fontAlgn="auto">
              <a:lnSpc>
                <a:spcPts val="19844"/>
              </a:lnSpc>
              <a:spcBef>
                <a:spcPts val="0"/>
              </a:spcBef>
              <a:spcAft>
                <a:spcPts val="0"/>
              </a:spcAft>
              <a:buClrTx/>
              <a:buSzTx/>
              <a:buFontTx/>
              <a:buNone/>
              <a:tabLst/>
              <a:defRPr kumimoji="0" sz="10000" b="0" i="0" u="none" strike="noStrike" cap="none" spc="0" normalizeH="0" baseline="0">
                <a:ln>
                  <a:noFill/>
                </a:ln>
                <a:solidFill>
                  <a:srgbClr val="FFFFFF"/>
                </a:solidFill>
                <a:effectLst/>
                <a:uLnTx/>
                <a:uFillTx/>
                <a:latin typeface="Fredoka"/>
                <a:ea typeface="Fredoka"/>
                <a:cs typeface="Fredoka"/>
              </a:defRPr>
            </a:lvl1pPr>
          </a:lstStyle>
          <a:p>
            <a:pPr algn="l"/>
            <a:r>
              <a:rPr lang="en-US" dirty="0">
                <a:sym typeface="Fredoka"/>
              </a:rPr>
              <a:t>system</a:t>
            </a:r>
          </a:p>
        </p:txBody>
      </p:sp>
    </p:spTree>
    <p:extLst>
      <p:ext uri="{BB962C8B-B14F-4D97-AF65-F5344CB8AC3E}">
        <p14:creationId xmlns:p14="http://schemas.microsoft.com/office/powerpoint/2010/main" val="9170841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A15B4522-EA62-680B-D783-C62C87D8BAE1}"/>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4F2D5080-D62F-5597-953C-0C8661AC4D0B}"/>
              </a:ext>
            </a:extLst>
          </p:cNvPr>
          <p:cNvSpPr/>
          <p:nvPr/>
        </p:nvSpPr>
        <p:spPr>
          <a:xfrm rot="10737974">
            <a:off x="4078647" y="-1036010"/>
            <a:ext cx="16723353" cy="12071220"/>
          </a:xfrm>
          <a:custGeom>
            <a:avLst/>
            <a:gdLst/>
            <a:ahLst/>
            <a:cxnLst/>
            <a:rect l="l" t="t" r="r" b="b"/>
            <a:pathLst>
              <a:path w="16723353" h="12071220">
                <a:moveTo>
                  <a:pt x="0" y="0"/>
                </a:moveTo>
                <a:lnTo>
                  <a:pt x="16723353" y="0"/>
                </a:lnTo>
                <a:lnTo>
                  <a:pt x="16723353" y="12071220"/>
                </a:lnTo>
                <a:lnTo>
                  <a:pt x="0" y="12071220"/>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a:extLst>
              <a:ext uri="{FF2B5EF4-FFF2-40B4-BE49-F238E27FC236}">
                <a16:creationId xmlns:a16="http://schemas.microsoft.com/office/drawing/2014/main" id="{3CAB06EC-9A4D-F019-D116-5CE9C3565C57}"/>
              </a:ext>
            </a:extLst>
          </p:cNvPr>
          <p:cNvSpPr/>
          <p:nvPr/>
        </p:nvSpPr>
        <p:spPr>
          <a:xfrm>
            <a:off x="2895600" y="-1998406"/>
            <a:ext cx="17240730" cy="14607600"/>
          </a:xfrm>
          <a:custGeom>
            <a:avLst/>
            <a:gdLst/>
            <a:ahLst/>
            <a:cxnLst/>
            <a:rect l="l" t="t" r="r" b="b"/>
            <a:pathLst>
              <a:path w="17240730" h="14607600">
                <a:moveTo>
                  <a:pt x="0" y="0"/>
                </a:moveTo>
                <a:lnTo>
                  <a:pt x="17240729" y="0"/>
                </a:lnTo>
                <a:lnTo>
                  <a:pt x="17240729" y="14607600"/>
                </a:lnTo>
                <a:lnTo>
                  <a:pt x="0" y="14607600"/>
                </a:lnTo>
                <a:lnTo>
                  <a:pt x="0" y="0"/>
                </a:lnTo>
                <a:close/>
              </a:path>
            </a:pathLst>
          </a:custGeom>
          <a:blipFill>
            <a:blip r:embed="rId4">
              <a:alphaModFix amt="60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Freeform 7">
            <a:extLst>
              <a:ext uri="{FF2B5EF4-FFF2-40B4-BE49-F238E27FC236}">
                <a16:creationId xmlns:a16="http://schemas.microsoft.com/office/drawing/2014/main" id="{97668602-A02D-2B95-1F63-0FC2DCD626ED}"/>
              </a:ext>
            </a:extLst>
          </p:cNvPr>
          <p:cNvSpPr/>
          <p:nvPr/>
        </p:nvSpPr>
        <p:spPr>
          <a:xfrm>
            <a:off x="-813866" y="297325"/>
            <a:ext cx="2455053" cy="1397148"/>
          </a:xfrm>
          <a:custGeom>
            <a:avLst/>
            <a:gdLst/>
            <a:ahLst/>
            <a:cxnLst/>
            <a:rect l="l" t="t" r="r" b="b"/>
            <a:pathLst>
              <a:path w="2455053" h="1397148">
                <a:moveTo>
                  <a:pt x="0" y="0"/>
                </a:moveTo>
                <a:lnTo>
                  <a:pt x="2455052" y="0"/>
                </a:lnTo>
                <a:lnTo>
                  <a:pt x="2455052"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8" name="Freeform 8">
            <a:extLst>
              <a:ext uri="{FF2B5EF4-FFF2-40B4-BE49-F238E27FC236}">
                <a16:creationId xmlns:a16="http://schemas.microsoft.com/office/drawing/2014/main" id="{9D5F601F-8462-DCD9-E94A-E584DDB8AD2C}"/>
              </a:ext>
            </a:extLst>
          </p:cNvPr>
          <p:cNvSpPr/>
          <p:nvPr/>
        </p:nvSpPr>
        <p:spPr>
          <a:xfrm>
            <a:off x="17259300" y="8987961"/>
            <a:ext cx="1560511" cy="888072"/>
          </a:xfrm>
          <a:custGeom>
            <a:avLst/>
            <a:gdLst/>
            <a:ahLst/>
            <a:cxnLst/>
            <a:rect l="l" t="t" r="r" b="b"/>
            <a:pathLst>
              <a:path w="1560511" h="888072">
                <a:moveTo>
                  <a:pt x="0" y="0"/>
                </a:moveTo>
                <a:lnTo>
                  <a:pt x="1560511" y="0"/>
                </a:lnTo>
                <a:lnTo>
                  <a:pt x="1560511" y="888073"/>
                </a:lnTo>
                <a:lnTo>
                  <a:pt x="0" y="888073"/>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Freeform 3">
            <a:extLst>
              <a:ext uri="{FF2B5EF4-FFF2-40B4-BE49-F238E27FC236}">
                <a16:creationId xmlns:a16="http://schemas.microsoft.com/office/drawing/2014/main" id="{D95B880C-5288-F2E0-798D-38B40432F2EF}"/>
              </a:ext>
            </a:extLst>
          </p:cNvPr>
          <p:cNvSpPr/>
          <p:nvPr/>
        </p:nvSpPr>
        <p:spPr>
          <a:xfrm>
            <a:off x="3124200" y="-2019300"/>
            <a:ext cx="17240730" cy="14607600"/>
          </a:xfrm>
          <a:custGeom>
            <a:avLst/>
            <a:gdLst/>
            <a:ahLst/>
            <a:cxnLst/>
            <a:rect l="l" t="t" r="r" b="b"/>
            <a:pathLst>
              <a:path w="17240730" h="14607600">
                <a:moveTo>
                  <a:pt x="0" y="0"/>
                </a:moveTo>
                <a:lnTo>
                  <a:pt x="17240729" y="0"/>
                </a:lnTo>
                <a:lnTo>
                  <a:pt x="17240729" y="14607600"/>
                </a:lnTo>
                <a:lnTo>
                  <a:pt x="0" y="14607600"/>
                </a:lnTo>
                <a:lnTo>
                  <a:pt x="0" y="0"/>
                </a:lnTo>
                <a:close/>
              </a:path>
            </a:pathLst>
          </a:custGeom>
        </p:spPr>
        <p:txBody>
          <a:bodyPr wrap="square" lIns="0" tIns="0" rIns="0" bIns="0" rtlCol="0" anchor="t">
            <a:spAutoFit/>
          </a:bodyPr>
          <a:lstStyle/>
          <a:p>
            <a:pPr marL="457200" indent="-457200">
              <a:lnSpc>
                <a:spcPts val="3400"/>
              </a:lnSpc>
              <a:buFont typeface="Wingdings" panose="05000000000000000000" pitchFamily="2" charset="2"/>
              <a:buChar char="v"/>
            </a:pPr>
            <a:r>
              <a:rPr lang="en-US" sz="3400" b="1" i="1">
                <a:solidFill>
                  <a:srgbClr val="FFFFFF"/>
                </a:solidFill>
                <a:latin typeface="Montserrat Semi-Bold Italics"/>
                <a:cs typeface="Montserrat Semi-Bold Italics"/>
              </a:rPr>
              <a:t>Sex (M, F)ChestPainType (ASY, NAP, ATA, TA)RestingECG (Normal, LVH, ST)ExerciseAngina (N, Y)ST_Slope (Flat, Up, Down)</a:t>
            </a:r>
          </a:p>
        </p:txBody>
      </p:sp>
      <p:sp>
        <p:nvSpPr>
          <p:cNvPr id="15" name="TextBox 11">
            <a:extLst>
              <a:ext uri="{FF2B5EF4-FFF2-40B4-BE49-F238E27FC236}">
                <a16:creationId xmlns:a16="http://schemas.microsoft.com/office/drawing/2014/main" id="{8AEBF99D-B03B-91E0-191D-5363617FE95A}"/>
              </a:ext>
            </a:extLst>
          </p:cNvPr>
          <p:cNvSpPr txBox="1"/>
          <p:nvPr/>
        </p:nvSpPr>
        <p:spPr>
          <a:xfrm>
            <a:off x="5334000" y="1053207"/>
            <a:ext cx="8732370" cy="1282531"/>
          </a:xfrm>
          <a:prstGeom prst="rect">
            <a:avLst/>
          </a:prstGeom>
        </p:spPr>
        <p:txBody>
          <a:bodyPr lIns="0" tIns="0" rIns="0" bIns="0" rtlCol="0" anchor="t">
            <a:spAutoFit/>
          </a:bodyPr>
          <a:lstStyle/>
          <a:p>
            <a:pPr marL="0" marR="0" lvl="0" indent="0" algn="l" defTabSz="914400" rtl="0" eaLnBrk="1" fontAlgn="auto" latinLnBrk="0" hangingPunct="1">
              <a:lnSpc>
                <a:spcPts val="10920"/>
              </a:lnSpc>
              <a:spcBef>
                <a:spcPts val="0"/>
              </a:spcBef>
              <a:spcAft>
                <a:spcPts val="0"/>
              </a:spcAft>
              <a:buClrTx/>
              <a:buSzTx/>
              <a:buFontTx/>
              <a:buNone/>
              <a:tabLst/>
              <a:defRPr/>
            </a:pPr>
            <a:r>
              <a:rPr kumimoji="0" lang="en-US" sz="7800" b="0" i="0" u="none" strike="noStrike" kern="1200" cap="none" spc="0" normalizeH="0" baseline="0" noProof="0" dirty="0">
                <a:ln>
                  <a:noFill/>
                </a:ln>
                <a:solidFill>
                  <a:srgbClr val="FFFFFF"/>
                </a:solidFill>
                <a:effectLst/>
                <a:uLnTx/>
                <a:uFillTx/>
                <a:latin typeface="Fredoka"/>
                <a:ea typeface="Fredoka"/>
                <a:cs typeface="Fredoka"/>
                <a:sym typeface="Fredoka"/>
              </a:rPr>
              <a:t>Feature selection</a:t>
            </a:r>
          </a:p>
        </p:txBody>
      </p:sp>
      <p:sp>
        <p:nvSpPr>
          <p:cNvPr id="5" name="TextBox 4">
            <a:extLst>
              <a:ext uri="{FF2B5EF4-FFF2-40B4-BE49-F238E27FC236}">
                <a16:creationId xmlns:a16="http://schemas.microsoft.com/office/drawing/2014/main" id="{7B9BFE7E-17A4-46B2-CD48-1D4B888770DC}"/>
              </a:ext>
            </a:extLst>
          </p:cNvPr>
          <p:cNvSpPr txBox="1"/>
          <p:nvPr/>
        </p:nvSpPr>
        <p:spPr>
          <a:xfrm>
            <a:off x="5334000" y="3037524"/>
            <a:ext cx="10862186" cy="3924151"/>
          </a:xfrm>
          <a:prstGeom prst="rect">
            <a:avLst/>
          </a:prstGeom>
        </p:spPr>
        <p:txBody>
          <a:bodyPr wrap="square" lIns="0" tIns="0" rIns="0" bIns="0" rtlCol="0" anchor="t">
            <a:spAutoFit/>
          </a:bodyPr>
          <a:lstStyle>
            <a:defPPr>
              <a:defRPr lang="en-US"/>
            </a:defPPr>
            <a:lvl1pPr marL="457200" marR="0" lvl="0" indent="-457200" fontAlgn="auto">
              <a:lnSpc>
                <a:spcPts val="3400"/>
              </a:lnSpc>
              <a:spcBef>
                <a:spcPts val="0"/>
              </a:spcBef>
              <a:spcAft>
                <a:spcPts val="0"/>
              </a:spcAft>
              <a:buClrTx/>
              <a:buSzTx/>
              <a:buFont typeface="Wingdings" panose="05000000000000000000" pitchFamily="2" charset="2"/>
              <a:buChar char="v"/>
              <a:tabLst/>
              <a:defRPr sz="3400" b="1" i="1">
                <a:solidFill>
                  <a:srgbClr val="FFFFFF"/>
                </a:solidFill>
                <a:latin typeface="Montserrat Semi-Bold Italics"/>
                <a:ea typeface="Montserrat Semi-Bold Italics"/>
                <a:cs typeface="Montserrat Semi-Bold Italics"/>
              </a:defRPr>
            </a:lvl1pPr>
          </a:lstStyle>
          <a:p>
            <a:r>
              <a:rPr lang="en-US" dirty="0"/>
              <a:t>Sex (M, F)</a:t>
            </a:r>
          </a:p>
          <a:p>
            <a:pPr marL="0" indent="0">
              <a:buNone/>
            </a:pPr>
            <a:endParaRPr lang="en-US" dirty="0"/>
          </a:p>
          <a:p>
            <a:r>
              <a:rPr lang="en-US" dirty="0" err="1"/>
              <a:t>ChestPainType</a:t>
            </a:r>
            <a:r>
              <a:rPr lang="en-US" dirty="0"/>
              <a:t> (ASY, NAP, ATA, TA)</a:t>
            </a:r>
          </a:p>
          <a:p>
            <a:pPr marL="0" indent="0">
              <a:buNone/>
            </a:pPr>
            <a:endParaRPr lang="en-US" dirty="0"/>
          </a:p>
          <a:p>
            <a:r>
              <a:rPr lang="en-US" dirty="0" err="1"/>
              <a:t>RestingECG</a:t>
            </a:r>
            <a:r>
              <a:rPr lang="en-US" dirty="0"/>
              <a:t> (Normal, LVH, ST)</a:t>
            </a:r>
          </a:p>
          <a:p>
            <a:pPr marL="0" indent="0">
              <a:buNone/>
            </a:pPr>
            <a:endParaRPr lang="en-US" dirty="0"/>
          </a:p>
          <a:p>
            <a:r>
              <a:rPr lang="en-US" dirty="0" err="1"/>
              <a:t>ExerciseAngina</a:t>
            </a:r>
            <a:r>
              <a:rPr lang="en-US" dirty="0"/>
              <a:t> (N, Y)</a:t>
            </a:r>
          </a:p>
          <a:p>
            <a:pPr marL="0" indent="0">
              <a:buNone/>
            </a:pPr>
            <a:endParaRPr lang="en-US" dirty="0"/>
          </a:p>
          <a:p>
            <a:r>
              <a:rPr lang="en-US" dirty="0"/>
              <a:t>ST Slope (Flat, Up, Down)</a:t>
            </a:r>
          </a:p>
        </p:txBody>
      </p:sp>
    </p:spTree>
    <p:extLst>
      <p:ext uri="{BB962C8B-B14F-4D97-AF65-F5344CB8AC3E}">
        <p14:creationId xmlns:p14="http://schemas.microsoft.com/office/powerpoint/2010/main" val="1859790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9A859952-C6F9-F41D-D240-429FA0E729D4}"/>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4EE04FF-7166-405F-4BB2-8207ECDA93F3}"/>
              </a:ext>
            </a:extLst>
          </p:cNvPr>
          <p:cNvSpPr/>
          <p:nvPr/>
        </p:nvSpPr>
        <p:spPr>
          <a:xfrm rot="10737974">
            <a:off x="4078647" y="-1036010"/>
            <a:ext cx="16723353" cy="12071220"/>
          </a:xfrm>
          <a:custGeom>
            <a:avLst/>
            <a:gdLst/>
            <a:ahLst/>
            <a:cxnLst/>
            <a:rect l="l" t="t" r="r" b="b"/>
            <a:pathLst>
              <a:path w="16723353" h="12071220">
                <a:moveTo>
                  <a:pt x="0" y="0"/>
                </a:moveTo>
                <a:lnTo>
                  <a:pt x="16723353" y="0"/>
                </a:lnTo>
                <a:lnTo>
                  <a:pt x="16723353" y="12071220"/>
                </a:lnTo>
                <a:lnTo>
                  <a:pt x="0" y="12071220"/>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a:extLst>
              <a:ext uri="{FF2B5EF4-FFF2-40B4-BE49-F238E27FC236}">
                <a16:creationId xmlns:a16="http://schemas.microsoft.com/office/drawing/2014/main" id="{185411B1-2196-EA23-7E15-C7D0B6643C00}"/>
              </a:ext>
            </a:extLst>
          </p:cNvPr>
          <p:cNvSpPr/>
          <p:nvPr/>
        </p:nvSpPr>
        <p:spPr>
          <a:xfrm>
            <a:off x="3124200" y="-1943100"/>
            <a:ext cx="17240730" cy="14607600"/>
          </a:xfrm>
          <a:custGeom>
            <a:avLst/>
            <a:gdLst/>
            <a:ahLst/>
            <a:cxnLst/>
            <a:rect l="l" t="t" r="r" b="b"/>
            <a:pathLst>
              <a:path w="17240730" h="14607600">
                <a:moveTo>
                  <a:pt x="0" y="0"/>
                </a:moveTo>
                <a:lnTo>
                  <a:pt x="17240729" y="0"/>
                </a:lnTo>
                <a:lnTo>
                  <a:pt x="17240729" y="14607600"/>
                </a:lnTo>
                <a:lnTo>
                  <a:pt x="0" y="14607600"/>
                </a:lnTo>
                <a:lnTo>
                  <a:pt x="0" y="0"/>
                </a:lnTo>
                <a:close/>
              </a:path>
            </a:pathLst>
          </a:custGeom>
          <a:blipFill>
            <a:blip r:embed="rId4">
              <a:alphaModFix amt="60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Freeform 7">
            <a:extLst>
              <a:ext uri="{FF2B5EF4-FFF2-40B4-BE49-F238E27FC236}">
                <a16:creationId xmlns:a16="http://schemas.microsoft.com/office/drawing/2014/main" id="{F88564CA-D363-4B92-3BD5-6669AF50A80C}"/>
              </a:ext>
            </a:extLst>
          </p:cNvPr>
          <p:cNvSpPr/>
          <p:nvPr/>
        </p:nvSpPr>
        <p:spPr>
          <a:xfrm>
            <a:off x="-813866" y="297325"/>
            <a:ext cx="2455053" cy="1397148"/>
          </a:xfrm>
          <a:custGeom>
            <a:avLst/>
            <a:gdLst/>
            <a:ahLst/>
            <a:cxnLst/>
            <a:rect l="l" t="t" r="r" b="b"/>
            <a:pathLst>
              <a:path w="2455053" h="1397148">
                <a:moveTo>
                  <a:pt x="0" y="0"/>
                </a:moveTo>
                <a:lnTo>
                  <a:pt x="2455052" y="0"/>
                </a:lnTo>
                <a:lnTo>
                  <a:pt x="2455052"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8" name="Freeform 8">
            <a:extLst>
              <a:ext uri="{FF2B5EF4-FFF2-40B4-BE49-F238E27FC236}">
                <a16:creationId xmlns:a16="http://schemas.microsoft.com/office/drawing/2014/main" id="{6A27835A-42AB-A916-BD26-0A18BC572110}"/>
              </a:ext>
            </a:extLst>
          </p:cNvPr>
          <p:cNvSpPr/>
          <p:nvPr/>
        </p:nvSpPr>
        <p:spPr>
          <a:xfrm>
            <a:off x="17259300" y="8987961"/>
            <a:ext cx="1560511" cy="888072"/>
          </a:xfrm>
          <a:custGeom>
            <a:avLst/>
            <a:gdLst/>
            <a:ahLst/>
            <a:cxnLst/>
            <a:rect l="l" t="t" r="r" b="b"/>
            <a:pathLst>
              <a:path w="1560511" h="888072">
                <a:moveTo>
                  <a:pt x="0" y="0"/>
                </a:moveTo>
                <a:lnTo>
                  <a:pt x="1560511" y="0"/>
                </a:lnTo>
                <a:lnTo>
                  <a:pt x="1560511" y="888073"/>
                </a:lnTo>
                <a:lnTo>
                  <a:pt x="0" y="888073"/>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pic>
        <p:nvPicPr>
          <p:cNvPr id="5" name="Picture 4" descr="A screenshot of a computer&#10;&#10;AI-generated content may be incorrect.">
            <a:extLst>
              <a:ext uri="{FF2B5EF4-FFF2-40B4-BE49-F238E27FC236}">
                <a16:creationId xmlns:a16="http://schemas.microsoft.com/office/drawing/2014/main" id="{CA0E2FAD-630B-B261-F300-E6452993069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13660" y="297325"/>
            <a:ext cx="17645740" cy="3398375"/>
          </a:xfrm>
          <a:prstGeom prst="rect">
            <a:avLst/>
          </a:prstGeom>
        </p:spPr>
      </p:pic>
      <p:pic>
        <p:nvPicPr>
          <p:cNvPr id="9" name="Picture 8" descr="A screenshot of a computer&#10;&#10;AI-generated content may be incorrect.">
            <a:extLst>
              <a:ext uri="{FF2B5EF4-FFF2-40B4-BE49-F238E27FC236}">
                <a16:creationId xmlns:a16="http://schemas.microsoft.com/office/drawing/2014/main" id="{DFD43EA5-54EB-F9CA-D7FA-3470F368CB8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13660" y="3934898"/>
            <a:ext cx="17645740" cy="6054777"/>
          </a:xfrm>
          <a:prstGeom prst="rect">
            <a:avLst/>
          </a:prstGeom>
        </p:spPr>
      </p:pic>
    </p:spTree>
    <p:extLst>
      <p:ext uri="{BB962C8B-B14F-4D97-AF65-F5344CB8AC3E}">
        <p14:creationId xmlns:p14="http://schemas.microsoft.com/office/powerpoint/2010/main" val="11454118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p:cNvGrpSpPr/>
        <p:nvPr/>
      </p:nvGrpSpPr>
      <p:grpSpPr>
        <a:xfrm>
          <a:off x="0" y="0"/>
          <a:ext cx="0" cy="0"/>
          <a:chOff x="0" y="0"/>
          <a:chExt cx="0" cy="0"/>
        </a:xfrm>
      </p:grpSpPr>
      <p:sp>
        <p:nvSpPr>
          <p:cNvPr id="2" name="Freeform 2"/>
          <p:cNvSpPr/>
          <p:nvPr/>
        </p:nvSpPr>
        <p:spPr>
          <a:xfrm rot="9987743">
            <a:off x="-5148051" y="-2289602"/>
            <a:ext cx="19179332" cy="16250125"/>
          </a:xfrm>
          <a:custGeom>
            <a:avLst/>
            <a:gdLst/>
            <a:ahLst/>
            <a:cxnLst/>
            <a:rect l="l" t="t" r="r" b="b"/>
            <a:pathLst>
              <a:path w="19179332" h="16250125">
                <a:moveTo>
                  <a:pt x="0" y="0"/>
                </a:moveTo>
                <a:lnTo>
                  <a:pt x="19179331" y="0"/>
                </a:lnTo>
                <a:lnTo>
                  <a:pt x="19179331" y="16250124"/>
                </a:lnTo>
                <a:lnTo>
                  <a:pt x="0" y="16250124"/>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378541">
            <a:off x="-374719" y="-372707"/>
            <a:ext cx="17201471" cy="12416335"/>
          </a:xfrm>
          <a:custGeom>
            <a:avLst/>
            <a:gdLst/>
            <a:ahLst/>
            <a:cxnLst/>
            <a:rect l="l" t="t" r="r" b="b"/>
            <a:pathLst>
              <a:path w="17201471" h="12416335">
                <a:moveTo>
                  <a:pt x="0" y="0"/>
                </a:moveTo>
                <a:lnTo>
                  <a:pt x="17201471" y="0"/>
                </a:lnTo>
                <a:lnTo>
                  <a:pt x="17201471" y="12416334"/>
                </a:lnTo>
                <a:lnTo>
                  <a:pt x="0" y="12416334"/>
                </a:lnTo>
                <a:lnTo>
                  <a:pt x="0" y="0"/>
                </a:lnTo>
                <a:close/>
              </a:path>
            </a:pathLst>
          </a:custGeom>
          <a:blipFill>
            <a:blip r:embed="rId4">
              <a:alphaModFix amt="35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5" name="TextBox 5"/>
          <p:cNvSpPr txBox="1"/>
          <p:nvPr/>
        </p:nvSpPr>
        <p:spPr>
          <a:xfrm>
            <a:off x="273899" y="-14180"/>
            <a:ext cx="11841902" cy="2680349"/>
          </a:xfrm>
          <a:prstGeom prst="rect">
            <a:avLst/>
          </a:prstGeom>
        </p:spPr>
        <p:txBody>
          <a:bodyPr wrap="square" lIns="0" tIns="0" rIns="0" bIns="0" rtlCol="0" anchor="t">
            <a:spAutoFit/>
          </a:bodyPr>
          <a:lstStyle/>
          <a:p>
            <a:pPr algn="l">
              <a:lnSpc>
                <a:spcPts val="10919"/>
              </a:lnSpc>
            </a:pPr>
            <a:r>
              <a:rPr lang="en-US" sz="7800" dirty="0">
                <a:solidFill>
                  <a:srgbClr val="FFFFFF"/>
                </a:solidFill>
                <a:latin typeface="Fredoka"/>
                <a:ea typeface="Fredoka"/>
                <a:cs typeface="Fredoka"/>
                <a:sym typeface="Fredoka"/>
              </a:rPr>
              <a:t>Top 10 Medicines found in  Pharmacies</a:t>
            </a:r>
          </a:p>
        </p:txBody>
      </p:sp>
      <p:sp>
        <p:nvSpPr>
          <p:cNvPr id="10" name="Freeform 10"/>
          <p:cNvSpPr/>
          <p:nvPr/>
        </p:nvSpPr>
        <p:spPr>
          <a:xfrm>
            <a:off x="10326120" y="9258300"/>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1" name="Freeform 11"/>
          <p:cNvSpPr/>
          <p:nvPr/>
        </p:nvSpPr>
        <p:spPr>
          <a:xfrm>
            <a:off x="-1426353" y="2512547"/>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endParaRPr lang="en-US"/>
          </a:p>
        </p:txBody>
      </p:sp>
      <p:pic>
        <p:nvPicPr>
          <p:cNvPr id="14" name="Picture 13" descr="A screenshot of a computer&#10;&#10;AI-generated content may be incorrect.">
            <a:extLst>
              <a:ext uri="{FF2B5EF4-FFF2-40B4-BE49-F238E27FC236}">
                <a16:creationId xmlns:a16="http://schemas.microsoft.com/office/drawing/2014/main" id="{44613F7A-C4DC-1410-C539-402EA485FBC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94862" y="2809993"/>
            <a:ext cx="11153067" cy="7175294"/>
          </a:xfrm>
          <a:prstGeom prst="rect">
            <a:avLst/>
          </a:prstGeom>
        </p:spPr>
      </p:pic>
      <p:grpSp>
        <p:nvGrpSpPr>
          <p:cNvPr id="15" name="Google Shape;313;p40">
            <a:extLst>
              <a:ext uri="{FF2B5EF4-FFF2-40B4-BE49-F238E27FC236}">
                <a16:creationId xmlns:a16="http://schemas.microsoft.com/office/drawing/2014/main" id="{BE540831-2304-0047-133C-82AB4FCAFA0D}"/>
              </a:ext>
            </a:extLst>
          </p:cNvPr>
          <p:cNvGrpSpPr/>
          <p:nvPr/>
        </p:nvGrpSpPr>
        <p:grpSpPr>
          <a:xfrm>
            <a:off x="12182114" y="38100"/>
            <a:ext cx="6105886" cy="9565438"/>
            <a:chOff x="-285864" y="192848"/>
            <a:chExt cx="3277039" cy="4727414"/>
          </a:xfrm>
        </p:grpSpPr>
        <p:pic>
          <p:nvPicPr>
            <p:cNvPr id="16" name="Google Shape;314;p40">
              <a:extLst>
                <a:ext uri="{FF2B5EF4-FFF2-40B4-BE49-F238E27FC236}">
                  <a16:creationId xmlns:a16="http://schemas.microsoft.com/office/drawing/2014/main" id="{6ADBCDC6-57C9-76A1-679B-1559D80E1EC6}"/>
                </a:ext>
              </a:extLst>
            </p:cNvPr>
            <p:cNvPicPr preferRelativeResize="0"/>
            <p:nvPr/>
          </p:nvPicPr>
          <p:blipFill>
            <a:blip r:embed="rId9">
              <a:alphaModFix/>
            </a:blip>
            <a:stretch>
              <a:fillRect/>
            </a:stretch>
          </p:blipFill>
          <p:spPr>
            <a:xfrm>
              <a:off x="1468995" y="3165498"/>
              <a:ext cx="1482963" cy="1754764"/>
            </a:xfrm>
            <a:prstGeom prst="rect">
              <a:avLst/>
            </a:prstGeom>
            <a:noFill/>
            <a:ln>
              <a:noFill/>
            </a:ln>
            <a:effectLst>
              <a:outerShdw blurRad="57150" dist="19050" dir="5400000" algn="bl" rotWithShape="0">
                <a:schemeClr val="dk1">
                  <a:alpha val="50000"/>
                </a:schemeClr>
              </a:outerShdw>
            </a:effectLst>
          </p:spPr>
        </p:pic>
        <p:pic>
          <p:nvPicPr>
            <p:cNvPr id="17" name="Google Shape;315;p40">
              <a:extLst>
                <a:ext uri="{FF2B5EF4-FFF2-40B4-BE49-F238E27FC236}">
                  <a16:creationId xmlns:a16="http://schemas.microsoft.com/office/drawing/2014/main" id="{2BAA10AA-D7FC-E85F-06E4-56D8F74D7AB5}"/>
                </a:ext>
              </a:extLst>
            </p:cNvPr>
            <p:cNvPicPr preferRelativeResize="0"/>
            <p:nvPr/>
          </p:nvPicPr>
          <p:blipFill>
            <a:blip r:embed="rId10">
              <a:alphaModFix/>
            </a:blip>
            <a:stretch>
              <a:fillRect/>
            </a:stretch>
          </p:blipFill>
          <p:spPr>
            <a:xfrm>
              <a:off x="375921" y="192848"/>
              <a:ext cx="1865311" cy="1754764"/>
            </a:xfrm>
            <a:prstGeom prst="rect">
              <a:avLst/>
            </a:prstGeom>
            <a:noFill/>
            <a:ln>
              <a:noFill/>
            </a:ln>
            <a:effectLst>
              <a:outerShdw blurRad="57150" dist="19050" dir="5400000" algn="bl" rotWithShape="0">
                <a:schemeClr val="dk1">
                  <a:alpha val="50000"/>
                </a:schemeClr>
              </a:outerShdw>
            </a:effectLst>
          </p:spPr>
        </p:pic>
        <p:pic>
          <p:nvPicPr>
            <p:cNvPr id="18" name="Google Shape;316;p40">
              <a:extLst>
                <a:ext uri="{FF2B5EF4-FFF2-40B4-BE49-F238E27FC236}">
                  <a16:creationId xmlns:a16="http://schemas.microsoft.com/office/drawing/2014/main" id="{945BE87D-0F5F-AAA1-B5AD-95C24C07861B}"/>
                </a:ext>
              </a:extLst>
            </p:cNvPr>
            <p:cNvPicPr preferRelativeResize="0"/>
            <p:nvPr/>
          </p:nvPicPr>
          <p:blipFill>
            <a:blip r:embed="rId11">
              <a:alphaModFix/>
            </a:blip>
            <a:stretch>
              <a:fillRect/>
            </a:stretch>
          </p:blipFill>
          <p:spPr>
            <a:xfrm rot="2447144">
              <a:off x="55068" y="1849211"/>
              <a:ext cx="1912368" cy="1754764"/>
            </a:xfrm>
            <a:prstGeom prst="rect">
              <a:avLst/>
            </a:prstGeom>
            <a:noFill/>
            <a:ln>
              <a:noFill/>
            </a:ln>
            <a:effectLst>
              <a:outerShdw blurRad="57150" dist="19050" dir="5400000" algn="bl" rotWithShape="0">
                <a:schemeClr val="dk1">
                  <a:alpha val="50000"/>
                </a:schemeClr>
              </a:outerShdw>
            </a:effectLst>
          </p:spPr>
        </p:pic>
        <p:pic>
          <p:nvPicPr>
            <p:cNvPr id="19" name="Google Shape;317;p40">
              <a:extLst>
                <a:ext uri="{FF2B5EF4-FFF2-40B4-BE49-F238E27FC236}">
                  <a16:creationId xmlns:a16="http://schemas.microsoft.com/office/drawing/2014/main" id="{132D1A03-8D0A-015D-6FAD-56AA0017DC6D}"/>
                </a:ext>
              </a:extLst>
            </p:cNvPr>
            <p:cNvPicPr preferRelativeResize="0"/>
            <p:nvPr/>
          </p:nvPicPr>
          <p:blipFill>
            <a:blip r:embed="rId12">
              <a:alphaModFix/>
            </a:blip>
            <a:stretch>
              <a:fillRect/>
            </a:stretch>
          </p:blipFill>
          <p:spPr>
            <a:xfrm>
              <a:off x="2500302" y="995913"/>
              <a:ext cx="490873" cy="554427"/>
            </a:xfrm>
            <a:prstGeom prst="rect">
              <a:avLst/>
            </a:prstGeom>
            <a:noFill/>
            <a:ln>
              <a:noFill/>
            </a:ln>
            <a:effectLst>
              <a:outerShdw blurRad="57150" dist="19050" dir="5400000" algn="bl" rotWithShape="0">
                <a:schemeClr val="dk1">
                  <a:alpha val="50000"/>
                </a:schemeClr>
              </a:outerShdw>
            </a:effectLst>
          </p:spPr>
        </p:pic>
        <p:pic>
          <p:nvPicPr>
            <p:cNvPr id="20" name="Google Shape;318;p40">
              <a:extLst>
                <a:ext uri="{FF2B5EF4-FFF2-40B4-BE49-F238E27FC236}">
                  <a16:creationId xmlns:a16="http://schemas.microsoft.com/office/drawing/2014/main" id="{5A99CF06-BC78-3B03-8215-8DEF04D6BC86}"/>
                </a:ext>
              </a:extLst>
            </p:cNvPr>
            <p:cNvPicPr preferRelativeResize="0"/>
            <p:nvPr/>
          </p:nvPicPr>
          <p:blipFill>
            <a:blip r:embed="rId13">
              <a:alphaModFix/>
            </a:blip>
            <a:stretch>
              <a:fillRect/>
            </a:stretch>
          </p:blipFill>
          <p:spPr>
            <a:xfrm>
              <a:off x="2072575" y="2546424"/>
              <a:ext cx="469561" cy="475800"/>
            </a:xfrm>
            <a:prstGeom prst="rect">
              <a:avLst/>
            </a:prstGeom>
            <a:noFill/>
            <a:ln>
              <a:noFill/>
            </a:ln>
            <a:effectLst>
              <a:outerShdw blurRad="57150" dist="19050" dir="5400000" algn="bl" rotWithShape="0">
                <a:schemeClr val="dk1">
                  <a:alpha val="50000"/>
                </a:schemeClr>
              </a:outerShdw>
            </a:effectLst>
          </p:spPr>
        </p:pic>
        <p:pic>
          <p:nvPicPr>
            <p:cNvPr id="21" name="Google Shape;319;p40">
              <a:extLst>
                <a:ext uri="{FF2B5EF4-FFF2-40B4-BE49-F238E27FC236}">
                  <a16:creationId xmlns:a16="http://schemas.microsoft.com/office/drawing/2014/main" id="{A56926D7-AC34-02F5-40AA-56AAA9F7C5CC}"/>
                </a:ext>
              </a:extLst>
            </p:cNvPr>
            <p:cNvPicPr preferRelativeResize="0"/>
            <p:nvPr/>
          </p:nvPicPr>
          <p:blipFill>
            <a:blip r:embed="rId12">
              <a:alphaModFix/>
            </a:blip>
            <a:stretch>
              <a:fillRect/>
            </a:stretch>
          </p:blipFill>
          <p:spPr>
            <a:xfrm rot="4873183">
              <a:off x="222352" y="4284363"/>
              <a:ext cx="490873" cy="554426"/>
            </a:xfrm>
            <a:prstGeom prst="rect">
              <a:avLst/>
            </a:prstGeom>
            <a:noFill/>
            <a:ln>
              <a:noFill/>
            </a:ln>
            <a:effectLst>
              <a:outerShdw blurRad="57150" dist="19050" dir="5400000" algn="bl" rotWithShape="0">
                <a:schemeClr val="dk1">
                  <a:alpha val="50000"/>
                </a:schemeClr>
              </a:outerShdw>
            </a:effectLst>
          </p:spPr>
        </p:pic>
        <p:pic>
          <p:nvPicPr>
            <p:cNvPr id="22" name="Google Shape;320;p40">
              <a:extLst>
                <a:ext uri="{FF2B5EF4-FFF2-40B4-BE49-F238E27FC236}">
                  <a16:creationId xmlns:a16="http://schemas.microsoft.com/office/drawing/2014/main" id="{E0900998-08A9-3DD1-C117-F020688F9B47}"/>
                </a:ext>
              </a:extLst>
            </p:cNvPr>
            <p:cNvPicPr preferRelativeResize="0"/>
            <p:nvPr/>
          </p:nvPicPr>
          <p:blipFill>
            <a:blip r:embed="rId12">
              <a:alphaModFix/>
            </a:blip>
            <a:stretch>
              <a:fillRect/>
            </a:stretch>
          </p:blipFill>
          <p:spPr>
            <a:xfrm rot="2699997">
              <a:off x="932827" y="3834638"/>
              <a:ext cx="490873" cy="554426"/>
            </a:xfrm>
            <a:prstGeom prst="rect">
              <a:avLst/>
            </a:prstGeom>
            <a:noFill/>
            <a:ln>
              <a:noFill/>
            </a:ln>
            <a:effectLst>
              <a:outerShdw blurRad="57150" dist="19050" dir="5400000" algn="bl" rotWithShape="0">
                <a:schemeClr val="dk1">
                  <a:alpha val="50000"/>
                </a:schemeClr>
              </a:outerShdw>
            </a:effectLst>
          </p:spPr>
        </p:pic>
        <p:pic>
          <p:nvPicPr>
            <p:cNvPr id="23" name="Google Shape;321;p40">
              <a:extLst>
                <a:ext uri="{FF2B5EF4-FFF2-40B4-BE49-F238E27FC236}">
                  <a16:creationId xmlns:a16="http://schemas.microsoft.com/office/drawing/2014/main" id="{FD208F44-B760-DBBC-8592-F5C7ADEA9D52}"/>
                </a:ext>
              </a:extLst>
            </p:cNvPr>
            <p:cNvPicPr preferRelativeResize="0"/>
            <p:nvPr/>
          </p:nvPicPr>
          <p:blipFill>
            <a:blip r:embed="rId13">
              <a:alphaModFix/>
            </a:blip>
            <a:stretch>
              <a:fillRect/>
            </a:stretch>
          </p:blipFill>
          <p:spPr>
            <a:xfrm>
              <a:off x="2030750" y="263999"/>
              <a:ext cx="469561" cy="475800"/>
            </a:xfrm>
            <a:prstGeom prst="rect">
              <a:avLst/>
            </a:prstGeom>
            <a:noFill/>
            <a:ln>
              <a:noFill/>
            </a:ln>
            <a:effectLst>
              <a:outerShdw blurRad="57150" dist="19050" dir="5400000" algn="bl" rotWithShape="0">
                <a:schemeClr val="dk1">
                  <a:alpha val="50000"/>
                </a:schemeClr>
              </a:outerShdw>
            </a:effectLst>
          </p:spPr>
        </p:pic>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2A881DE0-D50E-7DF4-DE86-A25B726AB212}"/>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D5C3201A-2EE6-682B-06F6-A02781154D60}"/>
              </a:ext>
            </a:extLst>
          </p:cNvPr>
          <p:cNvSpPr/>
          <p:nvPr/>
        </p:nvSpPr>
        <p:spPr>
          <a:xfrm rot="9987743">
            <a:off x="-5148051" y="-2289602"/>
            <a:ext cx="19179332" cy="16250125"/>
          </a:xfrm>
          <a:custGeom>
            <a:avLst/>
            <a:gdLst/>
            <a:ahLst/>
            <a:cxnLst/>
            <a:rect l="l" t="t" r="r" b="b"/>
            <a:pathLst>
              <a:path w="19179332" h="16250125">
                <a:moveTo>
                  <a:pt x="0" y="0"/>
                </a:moveTo>
                <a:lnTo>
                  <a:pt x="19179331" y="0"/>
                </a:lnTo>
                <a:lnTo>
                  <a:pt x="19179331" y="16250124"/>
                </a:lnTo>
                <a:lnTo>
                  <a:pt x="0" y="16250124"/>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a:extLst>
              <a:ext uri="{FF2B5EF4-FFF2-40B4-BE49-F238E27FC236}">
                <a16:creationId xmlns:a16="http://schemas.microsoft.com/office/drawing/2014/main" id="{8D2EC067-2E94-7B97-3DB7-A17CFDFB18F0}"/>
              </a:ext>
            </a:extLst>
          </p:cNvPr>
          <p:cNvSpPr/>
          <p:nvPr/>
        </p:nvSpPr>
        <p:spPr>
          <a:xfrm rot="-378541">
            <a:off x="-374719" y="-372707"/>
            <a:ext cx="17201471" cy="12416335"/>
          </a:xfrm>
          <a:custGeom>
            <a:avLst/>
            <a:gdLst/>
            <a:ahLst/>
            <a:cxnLst/>
            <a:rect l="l" t="t" r="r" b="b"/>
            <a:pathLst>
              <a:path w="17201471" h="12416335">
                <a:moveTo>
                  <a:pt x="0" y="0"/>
                </a:moveTo>
                <a:lnTo>
                  <a:pt x="17201471" y="0"/>
                </a:lnTo>
                <a:lnTo>
                  <a:pt x="17201471" y="12416334"/>
                </a:lnTo>
                <a:lnTo>
                  <a:pt x="0" y="12416334"/>
                </a:lnTo>
                <a:lnTo>
                  <a:pt x="0" y="0"/>
                </a:lnTo>
                <a:close/>
              </a:path>
            </a:pathLst>
          </a:custGeom>
          <a:blipFill>
            <a:blip r:embed="rId4">
              <a:alphaModFix amt="35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TextBox 5">
            <a:extLst>
              <a:ext uri="{FF2B5EF4-FFF2-40B4-BE49-F238E27FC236}">
                <a16:creationId xmlns:a16="http://schemas.microsoft.com/office/drawing/2014/main" id="{C0AD0826-CFE1-2CF9-EE78-EE383C70A8D3}"/>
              </a:ext>
            </a:extLst>
          </p:cNvPr>
          <p:cNvSpPr txBox="1"/>
          <p:nvPr/>
        </p:nvSpPr>
        <p:spPr>
          <a:xfrm>
            <a:off x="273899" y="-14180"/>
            <a:ext cx="11841902" cy="2680349"/>
          </a:xfrm>
          <a:prstGeom prst="rect">
            <a:avLst/>
          </a:prstGeom>
        </p:spPr>
        <p:txBody>
          <a:bodyPr wrap="square" lIns="0" tIns="0" rIns="0" bIns="0" rtlCol="0" anchor="t">
            <a:spAutoFit/>
          </a:bodyPr>
          <a:lstStyle/>
          <a:p>
            <a:pPr marL="0" marR="0" lvl="0" indent="0" algn="l" defTabSz="914400" rtl="0" eaLnBrk="1" fontAlgn="auto" latinLnBrk="0" hangingPunct="1">
              <a:lnSpc>
                <a:spcPts val="10919"/>
              </a:lnSpc>
              <a:spcBef>
                <a:spcPts val="0"/>
              </a:spcBef>
              <a:spcAft>
                <a:spcPts val="0"/>
              </a:spcAft>
              <a:buClrTx/>
              <a:buSzTx/>
              <a:buFontTx/>
              <a:buNone/>
              <a:tabLst/>
              <a:defRPr/>
            </a:pPr>
            <a:r>
              <a:rPr kumimoji="0" lang="en-US" sz="7800" b="0" i="0" u="none" strike="noStrike" kern="1200" cap="none" spc="0" normalizeH="0" baseline="0" noProof="0" dirty="0">
                <a:ln>
                  <a:noFill/>
                </a:ln>
                <a:solidFill>
                  <a:srgbClr val="FFFFFF"/>
                </a:solidFill>
                <a:effectLst/>
                <a:uLnTx/>
                <a:uFillTx/>
                <a:latin typeface="Fredoka"/>
                <a:ea typeface="Fredoka"/>
                <a:cs typeface="Fredoka"/>
                <a:sym typeface="Fredoka"/>
              </a:rPr>
              <a:t>Top 10 Medicines found in  Pharmacies</a:t>
            </a:r>
          </a:p>
        </p:txBody>
      </p:sp>
      <p:sp>
        <p:nvSpPr>
          <p:cNvPr id="10" name="Freeform 10">
            <a:extLst>
              <a:ext uri="{FF2B5EF4-FFF2-40B4-BE49-F238E27FC236}">
                <a16:creationId xmlns:a16="http://schemas.microsoft.com/office/drawing/2014/main" id="{B2F294B8-CC4F-01A1-89B3-E05205D39A7E}"/>
              </a:ext>
            </a:extLst>
          </p:cNvPr>
          <p:cNvSpPr/>
          <p:nvPr/>
        </p:nvSpPr>
        <p:spPr>
          <a:xfrm>
            <a:off x="10326120" y="9258300"/>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Freeform 11">
            <a:extLst>
              <a:ext uri="{FF2B5EF4-FFF2-40B4-BE49-F238E27FC236}">
                <a16:creationId xmlns:a16="http://schemas.microsoft.com/office/drawing/2014/main" id="{5E352361-2550-33B2-EB52-9EB7CB794EE8}"/>
              </a:ext>
            </a:extLst>
          </p:cNvPr>
          <p:cNvSpPr/>
          <p:nvPr/>
        </p:nvSpPr>
        <p:spPr>
          <a:xfrm>
            <a:off x="-1426353" y="2512547"/>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pic>
        <p:nvPicPr>
          <p:cNvPr id="7" name="Picture 6" descr="A graph of blue and white tablets&#10;&#10;AI-generated content may be incorrect.">
            <a:extLst>
              <a:ext uri="{FF2B5EF4-FFF2-40B4-BE49-F238E27FC236}">
                <a16:creationId xmlns:a16="http://schemas.microsoft.com/office/drawing/2014/main" id="{2F85C841-CCBA-8CB2-6B29-34593F97D67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86401" y="2769130"/>
            <a:ext cx="11658601" cy="6921552"/>
          </a:xfrm>
          <a:prstGeom prst="rect">
            <a:avLst/>
          </a:prstGeom>
        </p:spPr>
      </p:pic>
      <p:grpSp>
        <p:nvGrpSpPr>
          <p:cNvPr id="8" name="Google Shape;313;p40">
            <a:extLst>
              <a:ext uri="{FF2B5EF4-FFF2-40B4-BE49-F238E27FC236}">
                <a16:creationId xmlns:a16="http://schemas.microsoft.com/office/drawing/2014/main" id="{6809F845-3C97-DFC4-70F9-76FF4BAD27B5}"/>
              </a:ext>
            </a:extLst>
          </p:cNvPr>
          <p:cNvGrpSpPr/>
          <p:nvPr/>
        </p:nvGrpSpPr>
        <p:grpSpPr>
          <a:xfrm>
            <a:off x="12182114" y="38100"/>
            <a:ext cx="6105886" cy="9565438"/>
            <a:chOff x="-285864" y="192848"/>
            <a:chExt cx="3277039" cy="4727414"/>
          </a:xfrm>
        </p:grpSpPr>
        <p:pic>
          <p:nvPicPr>
            <p:cNvPr id="9" name="Google Shape;314;p40">
              <a:extLst>
                <a:ext uri="{FF2B5EF4-FFF2-40B4-BE49-F238E27FC236}">
                  <a16:creationId xmlns:a16="http://schemas.microsoft.com/office/drawing/2014/main" id="{91131352-5E2D-380B-7715-D9C0E7E2D1AB}"/>
                </a:ext>
              </a:extLst>
            </p:cNvPr>
            <p:cNvPicPr preferRelativeResize="0"/>
            <p:nvPr/>
          </p:nvPicPr>
          <p:blipFill>
            <a:blip r:embed="rId9">
              <a:alphaModFix/>
            </a:blip>
            <a:stretch>
              <a:fillRect/>
            </a:stretch>
          </p:blipFill>
          <p:spPr>
            <a:xfrm>
              <a:off x="1468995" y="3165498"/>
              <a:ext cx="1482963" cy="1754764"/>
            </a:xfrm>
            <a:prstGeom prst="rect">
              <a:avLst/>
            </a:prstGeom>
            <a:noFill/>
            <a:ln>
              <a:noFill/>
            </a:ln>
            <a:effectLst>
              <a:outerShdw blurRad="57150" dist="19050" dir="5400000" algn="bl" rotWithShape="0">
                <a:schemeClr val="dk1">
                  <a:alpha val="50000"/>
                </a:schemeClr>
              </a:outerShdw>
            </a:effectLst>
          </p:spPr>
        </p:pic>
        <p:pic>
          <p:nvPicPr>
            <p:cNvPr id="13" name="Google Shape;315;p40">
              <a:extLst>
                <a:ext uri="{FF2B5EF4-FFF2-40B4-BE49-F238E27FC236}">
                  <a16:creationId xmlns:a16="http://schemas.microsoft.com/office/drawing/2014/main" id="{05D2D5EA-7D02-CD7F-EF47-0856A511CDA2}"/>
                </a:ext>
              </a:extLst>
            </p:cNvPr>
            <p:cNvPicPr preferRelativeResize="0"/>
            <p:nvPr/>
          </p:nvPicPr>
          <p:blipFill>
            <a:blip r:embed="rId10">
              <a:alphaModFix/>
            </a:blip>
            <a:stretch>
              <a:fillRect/>
            </a:stretch>
          </p:blipFill>
          <p:spPr>
            <a:xfrm>
              <a:off x="375921" y="192848"/>
              <a:ext cx="1865311" cy="1754764"/>
            </a:xfrm>
            <a:prstGeom prst="rect">
              <a:avLst/>
            </a:prstGeom>
            <a:noFill/>
            <a:ln>
              <a:noFill/>
            </a:ln>
            <a:effectLst>
              <a:outerShdw blurRad="57150" dist="19050" dir="5400000" algn="bl" rotWithShape="0">
                <a:schemeClr val="dk1">
                  <a:alpha val="50000"/>
                </a:schemeClr>
              </a:outerShdw>
            </a:effectLst>
          </p:spPr>
        </p:pic>
        <p:pic>
          <p:nvPicPr>
            <p:cNvPr id="15" name="Google Shape;316;p40">
              <a:extLst>
                <a:ext uri="{FF2B5EF4-FFF2-40B4-BE49-F238E27FC236}">
                  <a16:creationId xmlns:a16="http://schemas.microsoft.com/office/drawing/2014/main" id="{84E2E3CC-18F1-DD55-CAA3-4D5F5D2C9ECE}"/>
                </a:ext>
              </a:extLst>
            </p:cNvPr>
            <p:cNvPicPr preferRelativeResize="0"/>
            <p:nvPr/>
          </p:nvPicPr>
          <p:blipFill>
            <a:blip r:embed="rId11">
              <a:alphaModFix/>
            </a:blip>
            <a:stretch>
              <a:fillRect/>
            </a:stretch>
          </p:blipFill>
          <p:spPr>
            <a:xfrm rot="2447144">
              <a:off x="55068" y="1849211"/>
              <a:ext cx="1912368" cy="1754764"/>
            </a:xfrm>
            <a:prstGeom prst="rect">
              <a:avLst/>
            </a:prstGeom>
            <a:noFill/>
            <a:ln>
              <a:noFill/>
            </a:ln>
            <a:effectLst>
              <a:outerShdw blurRad="57150" dist="19050" dir="5400000" algn="bl" rotWithShape="0">
                <a:schemeClr val="dk1">
                  <a:alpha val="50000"/>
                </a:schemeClr>
              </a:outerShdw>
            </a:effectLst>
          </p:spPr>
        </p:pic>
        <p:pic>
          <p:nvPicPr>
            <p:cNvPr id="16" name="Google Shape;317;p40">
              <a:extLst>
                <a:ext uri="{FF2B5EF4-FFF2-40B4-BE49-F238E27FC236}">
                  <a16:creationId xmlns:a16="http://schemas.microsoft.com/office/drawing/2014/main" id="{59ADA61C-0B50-4541-4A4B-D461E8839E82}"/>
                </a:ext>
              </a:extLst>
            </p:cNvPr>
            <p:cNvPicPr preferRelativeResize="0"/>
            <p:nvPr/>
          </p:nvPicPr>
          <p:blipFill>
            <a:blip r:embed="rId12">
              <a:alphaModFix/>
            </a:blip>
            <a:stretch>
              <a:fillRect/>
            </a:stretch>
          </p:blipFill>
          <p:spPr>
            <a:xfrm>
              <a:off x="2500302" y="995913"/>
              <a:ext cx="490873" cy="554427"/>
            </a:xfrm>
            <a:prstGeom prst="rect">
              <a:avLst/>
            </a:prstGeom>
            <a:noFill/>
            <a:ln>
              <a:noFill/>
            </a:ln>
            <a:effectLst>
              <a:outerShdw blurRad="57150" dist="19050" dir="5400000" algn="bl" rotWithShape="0">
                <a:schemeClr val="dk1">
                  <a:alpha val="50000"/>
                </a:schemeClr>
              </a:outerShdw>
            </a:effectLst>
          </p:spPr>
        </p:pic>
        <p:pic>
          <p:nvPicPr>
            <p:cNvPr id="17" name="Google Shape;318;p40">
              <a:extLst>
                <a:ext uri="{FF2B5EF4-FFF2-40B4-BE49-F238E27FC236}">
                  <a16:creationId xmlns:a16="http://schemas.microsoft.com/office/drawing/2014/main" id="{A38E51D1-DBAB-C38F-F17F-1BCE989BD2B3}"/>
                </a:ext>
              </a:extLst>
            </p:cNvPr>
            <p:cNvPicPr preferRelativeResize="0"/>
            <p:nvPr/>
          </p:nvPicPr>
          <p:blipFill>
            <a:blip r:embed="rId13">
              <a:alphaModFix/>
            </a:blip>
            <a:stretch>
              <a:fillRect/>
            </a:stretch>
          </p:blipFill>
          <p:spPr>
            <a:xfrm>
              <a:off x="2072575" y="2546424"/>
              <a:ext cx="469561" cy="475800"/>
            </a:xfrm>
            <a:prstGeom prst="rect">
              <a:avLst/>
            </a:prstGeom>
            <a:noFill/>
            <a:ln>
              <a:noFill/>
            </a:ln>
            <a:effectLst>
              <a:outerShdw blurRad="57150" dist="19050" dir="5400000" algn="bl" rotWithShape="0">
                <a:schemeClr val="dk1">
                  <a:alpha val="50000"/>
                </a:schemeClr>
              </a:outerShdw>
            </a:effectLst>
          </p:spPr>
        </p:pic>
        <p:pic>
          <p:nvPicPr>
            <p:cNvPr id="18" name="Google Shape;319;p40">
              <a:extLst>
                <a:ext uri="{FF2B5EF4-FFF2-40B4-BE49-F238E27FC236}">
                  <a16:creationId xmlns:a16="http://schemas.microsoft.com/office/drawing/2014/main" id="{81EBB972-4DF9-AB48-E0A3-38662D596654}"/>
                </a:ext>
              </a:extLst>
            </p:cNvPr>
            <p:cNvPicPr preferRelativeResize="0"/>
            <p:nvPr/>
          </p:nvPicPr>
          <p:blipFill>
            <a:blip r:embed="rId12">
              <a:alphaModFix/>
            </a:blip>
            <a:stretch>
              <a:fillRect/>
            </a:stretch>
          </p:blipFill>
          <p:spPr>
            <a:xfrm rot="4873183">
              <a:off x="222352" y="4284363"/>
              <a:ext cx="490873" cy="554426"/>
            </a:xfrm>
            <a:prstGeom prst="rect">
              <a:avLst/>
            </a:prstGeom>
            <a:noFill/>
            <a:ln>
              <a:noFill/>
            </a:ln>
            <a:effectLst>
              <a:outerShdw blurRad="57150" dist="19050" dir="5400000" algn="bl" rotWithShape="0">
                <a:schemeClr val="dk1">
                  <a:alpha val="50000"/>
                </a:schemeClr>
              </a:outerShdw>
            </a:effectLst>
          </p:spPr>
        </p:pic>
        <p:pic>
          <p:nvPicPr>
            <p:cNvPr id="19" name="Google Shape;320;p40">
              <a:extLst>
                <a:ext uri="{FF2B5EF4-FFF2-40B4-BE49-F238E27FC236}">
                  <a16:creationId xmlns:a16="http://schemas.microsoft.com/office/drawing/2014/main" id="{DBDAA6DF-B897-F317-B468-19A7FD392CFF}"/>
                </a:ext>
              </a:extLst>
            </p:cNvPr>
            <p:cNvPicPr preferRelativeResize="0"/>
            <p:nvPr/>
          </p:nvPicPr>
          <p:blipFill>
            <a:blip r:embed="rId12">
              <a:alphaModFix/>
            </a:blip>
            <a:stretch>
              <a:fillRect/>
            </a:stretch>
          </p:blipFill>
          <p:spPr>
            <a:xfrm rot="2699997">
              <a:off x="932827" y="3834638"/>
              <a:ext cx="490873" cy="554426"/>
            </a:xfrm>
            <a:prstGeom prst="rect">
              <a:avLst/>
            </a:prstGeom>
            <a:noFill/>
            <a:ln>
              <a:noFill/>
            </a:ln>
            <a:effectLst>
              <a:outerShdw blurRad="57150" dist="19050" dir="5400000" algn="bl" rotWithShape="0">
                <a:schemeClr val="dk1">
                  <a:alpha val="50000"/>
                </a:schemeClr>
              </a:outerShdw>
            </a:effectLst>
          </p:spPr>
        </p:pic>
        <p:pic>
          <p:nvPicPr>
            <p:cNvPr id="20" name="Google Shape;321;p40">
              <a:extLst>
                <a:ext uri="{FF2B5EF4-FFF2-40B4-BE49-F238E27FC236}">
                  <a16:creationId xmlns:a16="http://schemas.microsoft.com/office/drawing/2014/main" id="{455904EE-4697-F4DD-C0D6-3FEAF93FAAA0}"/>
                </a:ext>
              </a:extLst>
            </p:cNvPr>
            <p:cNvPicPr preferRelativeResize="0"/>
            <p:nvPr/>
          </p:nvPicPr>
          <p:blipFill>
            <a:blip r:embed="rId13">
              <a:alphaModFix/>
            </a:blip>
            <a:stretch>
              <a:fillRect/>
            </a:stretch>
          </p:blipFill>
          <p:spPr>
            <a:xfrm>
              <a:off x="2030750" y="263999"/>
              <a:ext cx="469561" cy="475800"/>
            </a:xfrm>
            <a:prstGeom prst="rect">
              <a:avLst/>
            </a:prstGeom>
            <a:noFill/>
            <a:ln>
              <a:noFill/>
            </a:ln>
            <a:effectLst>
              <a:outerShdw blurRad="57150" dist="19050" dir="5400000" algn="bl" rotWithShape="0">
                <a:schemeClr val="dk1">
                  <a:alpha val="50000"/>
                </a:schemeClr>
              </a:outerShdw>
            </a:effectLst>
          </p:spPr>
        </p:pic>
      </p:grpSp>
    </p:spTree>
    <p:extLst>
      <p:ext uri="{BB962C8B-B14F-4D97-AF65-F5344CB8AC3E}">
        <p14:creationId xmlns:p14="http://schemas.microsoft.com/office/powerpoint/2010/main" val="3625831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ACAF0F46-A0CC-1030-0683-BC36BF973486}"/>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D339D9FA-F11B-63A9-95BC-7B8AEF93C958}"/>
              </a:ext>
            </a:extLst>
          </p:cNvPr>
          <p:cNvSpPr/>
          <p:nvPr/>
        </p:nvSpPr>
        <p:spPr>
          <a:xfrm rot="9987743">
            <a:off x="-5148051" y="-2289602"/>
            <a:ext cx="19179332" cy="16250125"/>
          </a:xfrm>
          <a:custGeom>
            <a:avLst/>
            <a:gdLst/>
            <a:ahLst/>
            <a:cxnLst/>
            <a:rect l="l" t="t" r="r" b="b"/>
            <a:pathLst>
              <a:path w="19179332" h="16250125">
                <a:moveTo>
                  <a:pt x="0" y="0"/>
                </a:moveTo>
                <a:lnTo>
                  <a:pt x="19179331" y="0"/>
                </a:lnTo>
                <a:lnTo>
                  <a:pt x="19179331" y="16250124"/>
                </a:lnTo>
                <a:lnTo>
                  <a:pt x="0" y="16250124"/>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a:extLst>
              <a:ext uri="{FF2B5EF4-FFF2-40B4-BE49-F238E27FC236}">
                <a16:creationId xmlns:a16="http://schemas.microsoft.com/office/drawing/2014/main" id="{3EEB4C29-AA71-CFF7-8DF5-D5CE801CFCF4}"/>
              </a:ext>
            </a:extLst>
          </p:cNvPr>
          <p:cNvSpPr/>
          <p:nvPr/>
        </p:nvSpPr>
        <p:spPr>
          <a:xfrm rot="-378541">
            <a:off x="-374719" y="-372707"/>
            <a:ext cx="17201471" cy="12416335"/>
          </a:xfrm>
          <a:custGeom>
            <a:avLst/>
            <a:gdLst/>
            <a:ahLst/>
            <a:cxnLst/>
            <a:rect l="l" t="t" r="r" b="b"/>
            <a:pathLst>
              <a:path w="17201471" h="12416335">
                <a:moveTo>
                  <a:pt x="0" y="0"/>
                </a:moveTo>
                <a:lnTo>
                  <a:pt x="17201471" y="0"/>
                </a:lnTo>
                <a:lnTo>
                  <a:pt x="17201471" y="12416334"/>
                </a:lnTo>
                <a:lnTo>
                  <a:pt x="0" y="12416334"/>
                </a:lnTo>
                <a:lnTo>
                  <a:pt x="0" y="0"/>
                </a:lnTo>
                <a:close/>
              </a:path>
            </a:pathLst>
          </a:custGeom>
          <a:blipFill>
            <a:blip r:embed="rId4">
              <a:alphaModFix amt="35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TextBox 5">
            <a:extLst>
              <a:ext uri="{FF2B5EF4-FFF2-40B4-BE49-F238E27FC236}">
                <a16:creationId xmlns:a16="http://schemas.microsoft.com/office/drawing/2014/main" id="{986D3B4E-19E7-3D54-99F7-60CB1AF794B9}"/>
              </a:ext>
            </a:extLst>
          </p:cNvPr>
          <p:cNvSpPr txBox="1"/>
          <p:nvPr/>
        </p:nvSpPr>
        <p:spPr>
          <a:xfrm>
            <a:off x="273898" y="-14180"/>
            <a:ext cx="14051701" cy="2680349"/>
          </a:xfrm>
          <a:prstGeom prst="rect">
            <a:avLst/>
          </a:prstGeom>
        </p:spPr>
        <p:txBody>
          <a:bodyPr wrap="square" lIns="0" tIns="0" rIns="0" bIns="0" rtlCol="0" anchor="t">
            <a:spAutoFit/>
          </a:bodyPr>
          <a:lstStyle/>
          <a:p>
            <a:pPr marL="0" marR="0" lvl="0" indent="0" algn="l" defTabSz="914400" rtl="0" eaLnBrk="1" fontAlgn="auto" latinLnBrk="0" hangingPunct="1">
              <a:lnSpc>
                <a:spcPts val="10919"/>
              </a:lnSpc>
              <a:spcBef>
                <a:spcPts val="0"/>
              </a:spcBef>
              <a:spcAft>
                <a:spcPts val="0"/>
              </a:spcAft>
              <a:buClrTx/>
              <a:buSzTx/>
              <a:buFontTx/>
              <a:buNone/>
              <a:tabLst/>
              <a:defRPr/>
            </a:pPr>
            <a:r>
              <a:rPr kumimoji="0" lang="en-US" sz="7800" b="0" i="0" u="none" strike="noStrike" kern="1200" cap="none" spc="0" normalizeH="0" baseline="0" noProof="0" dirty="0">
                <a:ln>
                  <a:noFill/>
                </a:ln>
                <a:solidFill>
                  <a:srgbClr val="FFFFFF"/>
                </a:solidFill>
                <a:effectLst/>
                <a:uLnTx/>
                <a:uFillTx/>
                <a:latin typeface="Fredoka"/>
                <a:ea typeface="Fredoka"/>
                <a:cs typeface="Fredoka"/>
                <a:sym typeface="Fredoka"/>
              </a:rPr>
              <a:t>Total bills paid in pharmacy classified on patient sex</a:t>
            </a:r>
          </a:p>
        </p:txBody>
      </p:sp>
      <p:sp>
        <p:nvSpPr>
          <p:cNvPr id="10" name="Freeform 10">
            <a:extLst>
              <a:ext uri="{FF2B5EF4-FFF2-40B4-BE49-F238E27FC236}">
                <a16:creationId xmlns:a16="http://schemas.microsoft.com/office/drawing/2014/main" id="{58C07E2E-3DC4-0E54-276F-B40A81E999B5}"/>
              </a:ext>
            </a:extLst>
          </p:cNvPr>
          <p:cNvSpPr/>
          <p:nvPr/>
        </p:nvSpPr>
        <p:spPr>
          <a:xfrm>
            <a:off x="10326120" y="9258300"/>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Freeform 11">
            <a:extLst>
              <a:ext uri="{FF2B5EF4-FFF2-40B4-BE49-F238E27FC236}">
                <a16:creationId xmlns:a16="http://schemas.microsoft.com/office/drawing/2014/main" id="{22CE87F1-3F08-4A69-6E33-A369BAF136D7}"/>
              </a:ext>
            </a:extLst>
          </p:cNvPr>
          <p:cNvSpPr/>
          <p:nvPr/>
        </p:nvSpPr>
        <p:spPr>
          <a:xfrm>
            <a:off x="-1426353" y="2512547"/>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7" name="Google Shape;356;p43">
            <a:extLst>
              <a:ext uri="{FF2B5EF4-FFF2-40B4-BE49-F238E27FC236}">
                <a16:creationId xmlns:a16="http://schemas.microsoft.com/office/drawing/2014/main" id="{00FA4982-09AE-4CA2-98AB-878AB68A251D}"/>
              </a:ext>
            </a:extLst>
          </p:cNvPr>
          <p:cNvGrpSpPr/>
          <p:nvPr/>
        </p:nvGrpSpPr>
        <p:grpSpPr>
          <a:xfrm>
            <a:off x="12573000" y="723900"/>
            <a:ext cx="5822551" cy="8970822"/>
            <a:chOff x="5645399" y="249301"/>
            <a:chExt cx="3378281" cy="4994949"/>
          </a:xfrm>
        </p:grpSpPr>
        <p:pic>
          <p:nvPicPr>
            <p:cNvPr id="8" name="Google Shape;357;p43">
              <a:extLst>
                <a:ext uri="{FF2B5EF4-FFF2-40B4-BE49-F238E27FC236}">
                  <a16:creationId xmlns:a16="http://schemas.microsoft.com/office/drawing/2014/main" id="{33D9976F-A726-C93B-742A-CDA1F7F20A76}"/>
                </a:ext>
              </a:extLst>
            </p:cNvPr>
            <p:cNvPicPr preferRelativeResize="0"/>
            <p:nvPr/>
          </p:nvPicPr>
          <p:blipFill>
            <a:blip r:embed="rId8">
              <a:alphaModFix/>
            </a:blip>
            <a:stretch>
              <a:fillRect/>
            </a:stretch>
          </p:blipFill>
          <p:spPr>
            <a:xfrm rot="347576">
              <a:off x="7138689" y="760989"/>
              <a:ext cx="1801032" cy="1754767"/>
            </a:xfrm>
            <a:prstGeom prst="rect">
              <a:avLst/>
            </a:prstGeom>
            <a:noFill/>
            <a:ln>
              <a:noFill/>
            </a:ln>
            <a:effectLst>
              <a:outerShdw blurRad="57150" dist="19050" dir="5400000" algn="bl" rotWithShape="0">
                <a:srgbClr val="333333">
                  <a:alpha val="50000"/>
                </a:srgbClr>
              </a:outerShdw>
            </a:effectLst>
          </p:spPr>
        </p:pic>
        <p:pic>
          <p:nvPicPr>
            <p:cNvPr id="9" name="Google Shape;358;p43">
              <a:extLst>
                <a:ext uri="{FF2B5EF4-FFF2-40B4-BE49-F238E27FC236}">
                  <a16:creationId xmlns:a16="http://schemas.microsoft.com/office/drawing/2014/main" id="{3A831FDF-7A30-AD15-1FD8-4D7F08221F90}"/>
                </a:ext>
              </a:extLst>
            </p:cNvPr>
            <p:cNvPicPr preferRelativeResize="0"/>
            <p:nvPr/>
          </p:nvPicPr>
          <p:blipFill>
            <a:blip r:embed="rId9">
              <a:alphaModFix/>
            </a:blip>
            <a:stretch>
              <a:fillRect/>
            </a:stretch>
          </p:blipFill>
          <p:spPr>
            <a:xfrm rot="2130222">
              <a:off x="6175418" y="355805"/>
              <a:ext cx="801891" cy="1359114"/>
            </a:xfrm>
            <a:prstGeom prst="rect">
              <a:avLst/>
            </a:prstGeom>
            <a:noFill/>
            <a:ln>
              <a:noFill/>
            </a:ln>
            <a:effectLst>
              <a:outerShdw blurRad="57150" dist="19050" dir="5400000" algn="bl" rotWithShape="0">
                <a:srgbClr val="333333">
                  <a:alpha val="50000"/>
                </a:srgbClr>
              </a:outerShdw>
            </a:effectLst>
          </p:spPr>
        </p:pic>
        <p:pic>
          <p:nvPicPr>
            <p:cNvPr id="13" name="Google Shape;359;p43">
              <a:extLst>
                <a:ext uri="{FF2B5EF4-FFF2-40B4-BE49-F238E27FC236}">
                  <a16:creationId xmlns:a16="http://schemas.microsoft.com/office/drawing/2014/main" id="{D169098F-9A93-835B-F863-0160107387F3}"/>
                </a:ext>
              </a:extLst>
            </p:cNvPr>
            <p:cNvPicPr preferRelativeResize="0"/>
            <p:nvPr/>
          </p:nvPicPr>
          <p:blipFill>
            <a:blip r:embed="rId10">
              <a:alphaModFix/>
            </a:blip>
            <a:stretch>
              <a:fillRect/>
            </a:stretch>
          </p:blipFill>
          <p:spPr>
            <a:xfrm rot="-6316830">
              <a:off x="5788144" y="3446927"/>
              <a:ext cx="1669361" cy="1570419"/>
            </a:xfrm>
            <a:prstGeom prst="rect">
              <a:avLst/>
            </a:prstGeom>
            <a:noFill/>
            <a:ln>
              <a:noFill/>
            </a:ln>
            <a:effectLst>
              <a:outerShdw blurRad="57150" dist="19050" dir="5400000" algn="bl" rotWithShape="0">
                <a:srgbClr val="333333">
                  <a:alpha val="50000"/>
                </a:srgbClr>
              </a:outerShdw>
            </a:effectLst>
          </p:spPr>
        </p:pic>
        <p:pic>
          <p:nvPicPr>
            <p:cNvPr id="24" name="Google Shape;360;p43">
              <a:extLst>
                <a:ext uri="{FF2B5EF4-FFF2-40B4-BE49-F238E27FC236}">
                  <a16:creationId xmlns:a16="http://schemas.microsoft.com/office/drawing/2014/main" id="{130C5695-C8D3-B249-2F36-857FD188C96D}"/>
                </a:ext>
              </a:extLst>
            </p:cNvPr>
            <p:cNvPicPr preferRelativeResize="0"/>
            <p:nvPr/>
          </p:nvPicPr>
          <p:blipFill>
            <a:blip r:embed="rId11">
              <a:alphaModFix/>
            </a:blip>
            <a:stretch>
              <a:fillRect/>
            </a:stretch>
          </p:blipFill>
          <p:spPr>
            <a:xfrm>
              <a:off x="6769400" y="2207375"/>
              <a:ext cx="309700" cy="313800"/>
            </a:xfrm>
            <a:prstGeom prst="rect">
              <a:avLst/>
            </a:prstGeom>
            <a:noFill/>
            <a:ln>
              <a:noFill/>
            </a:ln>
            <a:effectLst>
              <a:outerShdw blurRad="57150" dist="19050" dir="5400000" algn="bl" rotWithShape="0">
                <a:srgbClr val="333333">
                  <a:alpha val="50000"/>
                </a:srgbClr>
              </a:outerShdw>
            </a:effectLst>
          </p:spPr>
        </p:pic>
        <p:pic>
          <p:nvPicPr>
            <p:cNvPr id="25" name="Google Shape;361;p43">
              <a:extLst>
                <a:ext uri="{FF2B5EF4-FFF2-40B4-BE49-F238E27FC236}">
                  <a16:creationId xmlns:a16="http://schemas.microsoft.com/office/drawing/2014/main" id="{F7149D5C-DA59-9A33-0CE2-1AB65A225EEA}"/>
                </a:ext>
              </a:extLst>
            </p:cNvPr>
            <p:cNvPicPr preferRelativeResize="0"/>
            <p:nvPr/>
          </p:nvPicPr>
          <p:blipFill>
            <a:blip r:embed="rId12">
              <a:alphaModFix/>
            </a:blip>
            <a:stretch>
              <a:fillRect/>
            </a:stretch>
          </p:blipFill>
          <p:spPr>
            <a:xfrm>
              <a:off x="8483425" y="2725054"/>
              <a:ext cx="385575" cy="435493"/>
            </a:xfrm>
            <a:prstGeom prst="rect">
              <a:avLst/>
            </a:prstGeom>
            <a:noFill/>
            <a:ln>
              <a:noFill/>
            </a:ln>
            <a:effectLst>
              <a:outerShdw blurRad="57150" dist="19050" dir="5400000" algn="bl" rotWithShape="0">
                <a:srgbClr val="333333">
                  <a:alpha val="50000"/>
                </a:srgbClr>
              </a:outerShdw>
            </a:effectLst>
          </p:spPr>
        </p:pic>
        <p:pic>
          <p:nvPicPr>
            <p:cNvPr id="26" name="Google Shape;362;p43">
              <a:extLst>
                <a:ext uri="{FF2B5EF4-FFF2-40B4-BE49-F238E27FC236}">
                  <a16:creationId xmlns:a16="http://schemas.microsoft.com/office/drawing/2014/main" id="{E1972DC0-81A4-9004-B0AD-DCB6EDBE5FF7}"/>
                </a:ext>
              </a:extLst>
            </p:cNvPr>
            <p:cNvPicPr preferRelativeResize="0"/>
            <p:nvPr/>
          </p:nvPicPr>
          <p:blipFill>
            <a:blip r:embed="rId13">
              <a:alphaModFix/>
            </a:blip>
            <a:stretch>
              <a:fillRect/>
            </a:stretch>
          </p:blipFill>
          <p:spPr>
            <a:xfrm rot="6569682">
              <a:off x="7320210" y="2932727"/>
              <a:ext cx="1276878" cy="1510899"/>
            </a:xfrm>
            <a:prstGeom prst="rect">
              <a:avLst/>
            </a:prstGeom>
            <a:noFill/>
            <a:ln>
              <a:noFill/>
            </a:ln>
            <a:effectLst>
              <a:outerShdw blurRad="57150" dist="19050" dir="5400000" algn="bl" rotWithShape="0">
                <a:srgbClr val="333333">
                  <a:alpha val="50000"/>
                </a:srgbClr>
              </a:outerShdw>
            </a:effectLst>
          </p:spPr>
        </p:pic>
        <p:pic>
          <p:nvPicPr>
            <p:cNvPr id="27" name="Google Shape;363;p43">
              <a:extLst>
                <a:ext uri="{FF2B5EF4-FFF2-40B4-BE49-F238E27FC236}">
                  <a16:creationId xmlns:a16="http://schemas.microsoft.com/office/drawing/2014/main" id="{BE98CAEB-D2DA-0110-1B8D-AE3A01464214}"/>
                </a:ext>
              </a:extLst>
            </p:cNvPr>
            <p:cNvPicPr preferRelativeResize="0"/>
            <p:nvPr/>
          </p:nvPicPr>
          <p:blipFill>
            <a:blip r:embed="rId11">
              <a:alphaModFix/>
            </a:blip>
            <a:stretch>
              <a:fillRect/>
            </a:stretch>
          </p:blipFill>
          <p:spPr>
            <a:xfrm>
              <a:off x="8483429" y="297348"/>
              <a:ext cx="309700" cy="313800"/>
            </a:xfrm>
            <a:prstGeom prst="rect">
              <a:avLst/>
            </a:prstGeom>
            <a:noFill/>
            <a:ln>
              <a:noFill/>
            </a:ln>
            <a:effectLst>
              <a:outerShdw blurRad="57150" dist="19050" dir="5400000" algn="bl" rotWithShape="0">
                <a:srgbClr val="333333">
                  <a:alpha val="50000"/>
                </a:srgbClr>
              </a:outerShdw>
            </a:effectLst>
          </p:spPr>
        </p:pic>
      </p:grpSp>
      <p:pic>
        <p:nvPicPr>
          <p:cNvPr id="12" name="Picture 11" descr="A screenshot of a computer&#10;&#10;AI-generated content may be incorrect.">
            <a:extLst>
              <a:ext uri="{FF2B5EF4-FFF2-40B4-BE49-F238E27FC236}">
                <a16:creationId xmlns:a16="http://schemas.microsoft.com/office/drawing/2014/main" id="{FC9DD081-2231-878B-B569-64FDA8D04ED2}"/>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36530" y="3222107"/>
            <a:ext cx="11569715" cy="6271565"/>
          </a:xfrm>
          <a:prstGeom prst="rect">
            <a:avLst/>
          </a:prstGeom>
        </p:spPr>
      </p:pic>
    </p:spTree>
    <p:extLst>
      <p:ext uri="{BB962C8B-B14F-4D97-AF65-F5344CB8AC3E}">
        <p14:creationId xmlns:p14="http://schemas.microsoft.com/office/powerpoint/2010/main" val="33984475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E4C8BBBC-9697-F4DD-2C02-F7BE9FD5C45F}"/>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84DB63BE-5A46-B8B3-F74D-BFB618B19487}"/>
              </a:ext>
            </a:extLst>
          </p:cNvPr>
          <p:cNvSpPr/>
          <p:nvPr/>
        </p:nvSpPr>
        <p:spPr>
          <a:xfrm rot="9987743">
            <a:off x="-5148051" y="-2289602"/>
            <a:ext cx="19179332" cy="16250125"/>
          </a:xfrm>
          <a:custGeom>
            <a:avLst/>
            <a:gdLst/>
            <a:ahLst/>
            <a:cxnLst/>
            <a:rect l="l" t="t" r="r" b="b"/>
            <a:pathLst>
              <a:path w="19179332" h="16250125">
                <a:moveTo>
                  <a:pt x="0" y="0"/>
                </a:moveTo>
                <a:lnTo>
                  <a:pt x="19179331" y="0"/>
                </a:lnTo>
                <a:lnTo>
                  <a:pt x="19179331" y="16250124"/>
                </a:lnTo>
                <a:lnTo>
                  <a:pt x="0" y="16250124"/>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a:extLst>
              <a:ext uri="{FF2B5EF4-FFF2-40B4-BE49-F238E27FC236}">
                <a16:creationId xmlns:a16="http://schemas.microsoft.com/office/drawing/2014/main" id="{1C01E896-0ECA-6229-A604-94FC66E8B082}"/>
              </a:ext>
            </a:extLst>
          </p:cNvPr>
          <p:cNvSpPr/>
          <p:nvPr/>
        </p:nvSpPr>
        <p:spPr>
          <a:xfrm rot="-378541">
            <a:off x="-374719" y="-372707"/>
            <a:ext cx="17201471" cy="12416335"/>
          </a:xfrm>
          <a:custGeom>
            <a:avLst/>
            <a:gdLst/>
            <a:ahLst/>
            <a:cxnLst/>
            <a:rect l="l" t="t" r="r" b="b"/>
            <a:pathLst>
              <a:path w="17201471" h="12416335">
                <a:moveTo>
                  <a:pt x="0" y="0"/>
                </a:moveTo>
                <a:lnTo>
                  <a:pt x="17201471" y="0"/>
                </a:lnTo>
                <a:lnTo>
                  <a:pt x="17201471" y="12416334"/>
                </a:lnTo>
                <a:lnTo>
                  <a:pt x="0" y="12416334"/>
                </a:lnTo>
                <a:lnTo>
                  <a:pt x="0" y="0"/>
                </a:lnTo>
                <a:close/>
              </a:path>
            </a:pathLst>
          </a:custGeom>
          <a:blipFill>
            <a:blip r:embed="rId4">
              <a:alphaModFix amt="35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TextBox 5">
            <a:extLst>
              <a:ext uri="{FF2B5EF4-FFF2-40B4-BE49-F238E27FC236}">
                <a16:creationId xmlns:a16="http://schemas.microsoft.com/office/drawing/2014/main" id="{7E7E4478-8295-12AC-D501-C97437B78718}"/>
              </a:ext>
            </a:extLst>
          </p:cNvPr>
          <p:cNvSpPr txBox="1"/>
          <p:nvPr/>
        </p:nvSpPr>
        <p:spPr>
          <a:xfrm>
            <a:off x="273898" y="-14180"/>
            <a:ext cx="14051701" cy="2680349"/>
          </a:xfrm>
          <a:prstGeom prst="rect">
            <a:avLst/>
          </a:prstGeom>
        </p:spPr>
        <p:txBody>
          <a:bodyPr wrap="square" lIns="0" tIns="0" rIns="0" bIns="0" rtlCol="0" anchor="t">
            <a:spAutoFit/>
          </a:bodyPr>
          <a:lstStyle/>
          <a:p>
            <a:pPr marL="0" marR="0" lvl="0" indent="0" algn="l" defTabSz="914400" rtl="0" eaLnBrk="1" fontAlgn="auto" latinLnBrk="0" hangingPunct="1">
              <a:lnSpc>
                <a:spcPts val="10919"/>
              </a:lnSpc>
              <a:spcBef>
                <a:spcPts val="0"/>
              </a:spcBef>
              <a:spcAft>
                <a:spcPts val="0"/>
              </a:spcAft>
              <a:buClrTx/>
              <a:buSzTx/>
              <a:buFontTx/>
              <a:buNone/>
              <a:tabLst/>
              <a:defRPr/>
            </a:pPr>
            <a:r>
              <a:rPr kumimoji="0" lang="en-US" sz="7800" b="0" i="0" u="none" strike="noStrike" kern="1200" cap="none" spc="0" normalizeH="0" baseline="0" noProof="0" dirty="0">
                <a:ln>
                  <a:noFill/>
                </a:ln>
                <a:solidFill>
                  <a:srgbClr val="FFFFFF"/>
                </a:solidFill>
                <a:effectLst/>
                <a:uLnTx/>
                <a:uFillTx/>
                <a:latin typeface="Fredoka"/>
                <a:ea typeface="Fredoka"/>
                <a:cs typeface="Fredoka"/>
                <a:sym typeface="Fredoka"/>
              </a:rPr>
              <a:t>Total bills paid in pharmacy classified on patient sex</a:t>
            </a:r>
          </a:p>
        </p:txBody>
      </p:sp>
      <p:sp>
        <p:nvSpPr>
          <p:cNvPr id="10" name="Freeform 10">
            <a:extLst>
              <a:ext uri="{FF2B5EF4-FFF2-40B4-BE49-F238E27FC236}">
                <a16:creationId xmlns:a16="http://schemas.microsoft.com/office/drawing/2014/main" id="{2F9D2833-7E6C-65A4-AAF5-F1E921FDB6BD}"/>
              </a:ext>
            </a:extLst>
          </p:cNvPr>
          <p:cNvSpPr/>
          <p:nvPr/>
        </p:nvSpPr>
        <p:spPr>
          <a:xfrm>
            <a:off x="10326120" y="9258300"/>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Freeform 11">
            <a:extLst>
              <a:ext uri="{FF2B5EF4-FFF2-40B4-BE49-F238E27FC236}">
                <a16:creationId xmlns:a16="http://schemas.microsoft.com/office/drawing/2014/main" id="{6D0AC6D1-61CF-EC2B-8EB7-1958EA1D1BAA}"/>
              </a:ext>
            </a:extLst>
          </p:cNvPr>
          <p:cNvSpPr/>
          <p:nvPr/>
        </p:nvSpPr>
        <p:spPr>
          <a:xfrm>
            <a:off x="-1426353" y="2512547"/>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pic>
        <p:nvPicPr>
          <p:cNvPr id="6" name="Picture 5" descr="A chart with blue and orange dots&#10;&#10;AI-generated content may be incorrect.">
            <a:extLst>
              <a:ext uri="{FF2B5EF4-FFF2-40B4-BE49-F238E27FC236}">
                <a16:creationId xmlns:a16="http://schemas.microsoft.com/office/drawing/2014/main" id="{0FB95160-7FAB-D4D6-59E0-69681763EED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64723" y="2942006"/>
            <a:ext cx="11798851" cy="6980282"/>
          </a:xfrm>
          <a:prstGeom prst="rect">
            <a:avLst/>
          </a:prstGeom>
        </p:spPr>
      </p:pic>
      <p:grpSp>
        <p:nvGrpSpPr>
          <p:cNvPr id="7" name="Google Shape;356;p43">
            <a:extLst>
              <a:ext uri="{FF2B5EF4-FFF2-40B4-BE49-F238E27FC236}">
                <a16:creationId xmlns:a16="http://schemas.microsoft.com/office/drawing/2014/main" id="{D2F92F9B-12F4-EF79-2C93-0B0ACDE51BCB}"/>
              </a:ext>
            </a:extLst>
          </p:cNvPr>
          <p:cNvGrpSpPr/>
          <p:nvPr/>
        </p:nvGrpSpPr>
        <p:grpSpPr>
          <a:xfrm>
            <a:off x="12573000" y="723900"/>
            <a:ext cx="5822551" cy="8970822"/>
            <a:chOff x="5645399" y="249301"/>
            <a:chExt cx="3378281" cy="4994949"/>
          </a:xfrm>
        </p:grpSpPr>
        <p:pic>
          <p:nvPicPr>
            <p:cNvPr id="8" name="Google Shape;357;p43">
              <a:extLst>
                <a:ext uri="{FF2B5EF4-FFF2-40B4-BE49-F238E27FC236}">
                  <a16:creationId xmlns:a16="http://schemas.microsoft.com/office/drawing/2014/main" id="{147AB3E3-741E-2845-24D4-6D2B9D5D6A5F}"/>
                </a:ext>
              </a:extLst>
            </p:cNvPr>
            <p:cNvPicPr preferRelativeResize="0"/>
            <p:nvPr/>
          </p:nvPicPr>
          <p:blipFill>
            <a:blip r:embed="rId9">
              <a:alphaModFix/>
            </a:blip>
            <a:stretch>
              <a:fillRect/>
            </a:stretch>
          </p:blipFill>
          <p:spPr>
            <a:xfrm rot="347576">
              <a:off x="7138689" y="760989"/>
              <a:ext cx="1801032" cy="1754767"/>
            </a:xfrm>
            <a:prstGeom prst="rect">
              <a:avLst/>
            </a:prstGeom>
            <a:noFill/>
            <a:ln>
              <a:noFill/>
            </a:ln>
            <a:effectLst>
              <a:outerShdw blurRad="57150" dist="19050" dir="5400000" algn="bl" rotWithShape="0">
                <a:srgbClr val="333333">
                  <a:alpha val="50000"/>
                </a:srgbClr>
              </a:outerShdw>
            </a:effectLst>
          </p:spPr>
        </p:pic>
        <p:pic>
          <p:nvPicPr>
            <p:cNvPr id="9" name="Google Shape;358;p43">
              <a:extLst>
                <a:ext uri="{FF2B5EF4-FFF2-40B4-BE49-F238E27FC236}">
                  <a16:creationId xmlns:a16="http://schemas.microsoft.com/office/drawing/2014/main" id="{F8AB95F0-B4CD-363F-58D3-1A165BE0AB7D}"/>
                </a:ext>
              </a:extLst>
            </p:cNvPr>
            <p:cNvPicPr preferRelativeResize="0"/>
            <p:nvPr/>
          </p:nvPicPr>
          <p:blipFill>
            <a:blip r:embed="rId10">
              <a:alphaModFix/>
            </a:blip>
            <a:stretch>
              <a:fillRect/>
            </a:stretch>
          </p:blipFill>
          <p:spPr>
            <a:xfrm rot="2130222">
              <a:off x="6175418" y="355805"/>
              <a:ext cx="801891" cy="1359114"/>
            </a:xfrm>
            <a:prstGeom prst="rect">
              <a:avLst/>
            </a:prstGeom>
            <a:noFill/>
            <a:ln>
              <a:noFill/>
            </a:ln>
            <a:effectLst>
              <a:outerShdw blurRad="57150" dist="19050" dir="5400000" algn="bl" rotWithShape="0">
                <a:srgbClr val="333333">
                  <a:alpha val="50000"/>
                </a:srgbClr>
              </a:outerShdw>
            </a:effectLst>
          </p:spPr>
        </p:pic>
        <p:pic>
          <p:nvPicPr>
            <p:cNvPr id="13" name="Google Shape;359;p43">
              <a:extLst>
                <a:ext uri="{FF2B5EF4-FFF2-40B4-BE49-F238E27FC236}">
                  <a16:creationId xmlns:a16="http://schemas.microsoft.com/office/drawing/2014/main" id="{63EA5576-6E78-6D39-64A1-E3117C24E8F9}"/>
                </a:ext>
              </a:extLst>
            </p:cNvPr>
            <p:cNvPicPr preferRelativeResize="0"/>
            <p:nvPr/>
          </p:nvPicPr>
          <p:blipFill>
            <a:blip r:embed="rId11">
              <a:alphaModFix/>
            </a:blip>
            <a:stretch>
              <a:fillRect/>
            </a:stretch>
          </p:blipFill>
          <p:spPr>
            <a:xfrm rot="-6316830">
              <a:off x="5788144" y="3446927"/>
              <a:ext cx="1669361" cy="1570419"/>
            </a:xfrm>
            <a:prstGeom prst="rect">
              <a:avLst/>
            </a:prstGeom>
            <a:noFill/>
            <a:ln>
              <a:noFill/>
            </a:ln>
            <a:effectLst>
              <a:outerShdw blurRad="57150" dist="19050" dir="5400000" algn="bl" rotWithShape="0">
                <a:srgbClr val="333333">
                  <a:alpha val="50000"/>
                </a:srgbClr>
              </a:outerShdw>
            </a:effectLst>
          </p:spPr>
        </p:pic>
        <p:pic>
          <p:nvPicPr>
            <p:cNvPr id="24" name="Google Shape;360;p43">
              <a:extLst>
                <a:ext uri="{FF2B5EF4-FFF2-40B4-BE49-F238E27FC236}">
                  <a16:creationId xmlns:a16="http://schemas.microsoft.com/office/drawing/2014/main" id="{CF496BD7-5616-678C-4814-00E4C2984328}"/>
                </a:ext>
              </a:extLst>
            </p:cNvPr>
            <p:cNvPicPr preferRelativeResize="0"/>
            <p:nvPr/>
          </p:nvPicPr>
          <p:blipFill>
            <a:blip r:embed="rId12">
              <a:alphaModFix/>
            </a:blip>
            <a:stretch>
              <a:fillRect/>
            </a:stretch>
          </p:blipFill>
          <p:spPr>
            <a:xfrm>
              <a:off x="6769400" y="2207375"/>
              <a:ext cx="309700" cy="313800"/>
            </a:xfrm>
            <a:prstGeom prst="rect">
              <a:avLst/>
            </a:prstGeom>
            <a:noFill/>
            <a:ln>
              <a:noFill/>
            </a:ln>
            <a:effectLst>
              <a:outerShdw blurRad="57150" dist="19050" dir="5400000" algn="bl" rotWithShape="0">
                <a:srgbClr val="333333">
                  <a:alpha val="50000"/>
                </a:srgbClr>
              </a:outerShdw>
            </a:effectLst>
          </p:spPr>
        </p:pic>
        <p:pic>
          <p:nvPicPr>
            <p:cNvPr id="25" name="Google Shape;361;p43">
              <a:extLst>
                <a:ext uri="{FF2B5EF4-FFF2-40B4-BE49-F238E27FC236}">
                  <a16:creationId xmlns:a16="http://schemas.microsoft.com/office/drawing/2014/main" id="{027A4E89-15A5-E45D-9066-4702C6E564EF}"/>
                </a:ext>
              </a:extLst>
            </p:cNvPr>
            <p:cNvPicPr preferRelativeResize="0"/>
            <p:nvPr/>
          </p:nvPicPr>
          <p:blipFill>
            <a:blip r:embed="rId13">
              <a:alphaModFix/>
            </a:blip>
            <a:stretch>
              <a:fillRect/>
            </a:stretch>
          </p:blipFill>
          <p:spPr>
            <a:xfrm>
              <a:off x="8483425" y="2725054"/>
              <a:ext cx="385575" cy="435493"/>
            </a:xfrm>
            <a:prstGeom prst="rect">
              <a:avLst/>
            </a:prstGeom>
            <a:noFill/>
            <a:ln>
              <a:noFill/>
            </a:ln>
            <a:effectLst>
              <a:outerShdw blurRad="57150" dist="19050" dir="5400000" algn="bl" rotWithShape="0">
                <a:srgbClr val="333333">
                  <a:alpha val="50000"/>
                </a:srgbClr>
              </a:outerShdw>
            </a:effectLst>
          </p:spPr>
        </p:pic>
        <p:pic>
          <p:nvPicPr>
            <p:cNvPr id="26" name="Google Shape;362;p43">
              <a:extLst>
                <a:ext uri="{FF2B5EF4-FFF2-40B4-BE49-F238E27FC236}">
                  <a16:creationId xmlns:a16="http://schemas.microsoft.com/office/drawing/2014/main" id="{6309BD8A-7653-A830-B5D0-B4DD44E9EB51}"/>
                </a:ext>
              </a:extLst>
            </p:cNvPr>
            <p:cNvPicPr preferRelativeResize="0"/>
            <p:nvPr/>
          </p:nvPicPr>
          <p:blipFill>
            <a:blip r:embed="rId14">
              <a:alphaModFix/>
            </a:blip>
            <a:stretch>
              <a:fillRect/>
            </a:stretch>
          </p:blipFill>
          <p:spPr>
            <a:xfrm rot="6569682">
              <a:off x="7320210" y="2932727"/>
              <a:ext cx="1276878" cy="1510899"/>
            </a:xfrm>
            <a:prstGeom prst="rect">
              <a:avLst/>
            </a:prstGeom>
            <a:noFill/>
            <a:ln>
              <a:noFill/>
            </a:ln>
            <a:effectLst>
              <a:outerShdw blurRad="57150" dist="19050" dir="5400000" algn="bl" rotWithShape="0">
                <a:srgbClr val="333333">
                  <a:alpha val="50000"/>
                </a:srgbClr>
              </a:outerShdw>
            </a:effectLst>
          </p:spPr>
        </p:pic>
        <p:pic>
          <p:nvPicPr>
            <p:cNvPr id="27" name="Google Shape;363;p43">
              <a:extLst>
                <a:ext uri="{FF2B5EF4-FFF2-40B4-BE49-F238E27FC236}">
                  <a16:creationId xmlns:a16="http://schemas.microsoft.com/office/drawing/2014/main" id="{12544654-27C3-89E1-F486-D57F916FE475}"/>
                </a:ext>
              </a:extLst>
            </p:cNvPr>
            <p:cNvPicPr preferRelativeResize="0"/>
            <p:nvPr/>
          </p:nvPicPr>
          <p:blipFill>
            <a:blip r:embed="rId12">
              <a:alphaModFix/>
            </a:blip>
            <a:stretch>
              <a:fillRect/>
            </a:stretch>
          </p:blipFill>
          <p:spPr>
            <a:xfrm>
              <a:off x="8483429" y="297348"/>
              <a:ext cx="309700" cy="313800"/>
            </a:xfrm>
            <a:prstGeom prst="rect">
              <a:avLst/>
            </a:prstGeom>
            <a:noFill/>
            <a:ln>
              <a:noFill/>
            </a:ln>
            <a:effectLst>
              <a:outerShdw blurRad="57150" dist="19050" dir="5400000" algn="bl" rotWithShape="0">
                <a:srgbClr val="333333">
                  <a:alpha val="50000"/>
                </a:srgbClr>
              </a:outerShdw>
            </a:effectLst>
          </p:spPr>
        </p:pic>
      </p:grpSp>
    </p:spTree>
    <p:extLst>
      <p:ext uri="{BB962C8B-B14F-4D97-AF65-F5344CB8AC3E}">
        <p14:creationId xmlns:p14="http://schemas.microsoft.com/office/powerpoint/2010/main" val="32697732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80611064-F4E3-8EB6-D279-17CD91F66A18}"/>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D58EC09-0297-6B8D-6549-5BDB35A68E00}"/>
              </a:ext>
            </a:extLst>
          </p:cNvPr>
          <p:cNvSpPr/>
          <p:nvPr/>
        </p:nvSpPr>
        <p:spPr>
          <a:xfrm rot="9987743">
            <a:off x="-5159362" y="-2384897"/>
            <a:ext cx="19993519" cy="16250125"/>
          </a:xfrm>
          <a:custGeom>
            <a:avLst/>
            <a:gdLst/>
            <a:ahLst/>
            <a:cxnLst/>
            <a:rect l="l" t="t" r="r" b="b"/>
            <a:pathLst>
              <a:path w="19179332" h="16250125">
                <a:moveTo>
                  <a:pt x="0" y="0"/>
                </a:moveTo>
                <a:lnTo>
                  <a:pt x="19179331" y="0"/>
                </a:lnTo>
                <a:lnTo>
                  <a:pt x="19179331" y="16250124"/>
                </a:lnTo>
                <a:lnTo>
                  <a:pt x="0" y="16250124"/>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a:extLst>
              <a:ext uri="{FF2B5EF4-FFF2-40B4-BE49-F238E27FC236}">
                <a16:creationId xmlns:a16="http://schemas.microsoft.com/office/drawing/2014/main" id="{85D8C039-5C02-20CF-70FE-76D3D5BAD274}"/>
              </a:ext>
            </a:extLst>
          </p:cNvPr>
          <p:cNvSpPr/>
          <p:nvPr/>
        </p:nvSpPr>
        <p:spPr>
          <a:xfrm rot="-378541">
            <a:off x="-374719" y="-372707"/>
            <a:ext cx="17201471" cy="12416335"/>
          </a:xfrm>
          <a:custGeom>
            <a:avLst/>
            <a:gdLst/>
            <a:ahLst/>
            <a:cxnLst/>
            <a:rect l="l" t="t" r="r" b="b"/>
            <a:pathLst>
              <a:path w="17201471" h="12416335">
                <a:moveTo>
                  <a:pt x="0" y="0"/>
                </a:moveTo>
                <a:lnTo>
                  <a:pt x="17201471" y="0"/>
                </a:lnTo>
                <a:lnTo>
                  <a:pt x="17201471" y="12416334"/>
                </a:lnTo>
                <a:lnTo>
                  <a:pt x="0" y="12416334"/>
                </a:lnTo>
                <a:lnTo>
                  <a:pt x="0" y="0"/>
                </a:lnTo>
                <a:close/>
              </a:path>
            </a:pathLst>
          </a:custGeom>
          <a:blipFill>
            <a:blip r:embed="rId4">
              <a:alphaModFix amt="35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TextBox 5">
            <a:extLst>
              <a:ext uri="{FF2B5EF4-FFF2-40B4-BE49-F238E27FC236}">
                <a16:creationId xmlns:a16="http://schemas.microsoft.com/office/drawing/2014/main" id="{0CD5E907-AA4D-D8ED-E4F4-594C85D8DE21}"/>
              </a:ext>
            </a:extLst>
          </p:cNvPr>
          <p:cNvSpPr txBox="1"/>
          <p:nvPr/>
        </p:nvSpPr>
        <p:spPr>
          <a:xfrm>
            <a:off x="273898" y="-14180"/>
            <a:ext cx="13442102" cy="2680349"/>
          </a:xfrm>
          <a:prstGeom prst="rect">
            <a:avLst/>
          </a:prstGeom>
        </p:spPr>
        <p:txBody>
          <a:bodyPr wrap="square" lIns="0" tIns="0" rIns="0" bIns="0" rtlCol="0" anchor="t">
            <a:spAutoFit/>
          </a:bodyPr>
          <a:lstStyle/>
          <a:p>
            <a:pPr marL="0" marR="0" lvl="0" indent="0" algn="l" defTabSz="914400" rtl="0" eaLnBrk="1" fontAlgn="auto" latinLnBrk="0" hangingPunct="1">
              <a:lnSpc>
                <a:spcPts val="10919"/>
              </a:lnSpc>
              <a:spcBef>
                <a:spcPts val="0"/>
              </a:spcBef>
              <a:spcAft>
                <a:spcPts val="0"/>
              </a:spcAft>
              <a:buClrTx/>
              <a:buSzTx/>
              <a:buFontTx/>
              <a:buNone/>
              <a:tabLst/>
              <a:defRPr/>
            </a:pPr>
            <a:r>
              <a:rPr kumimoji="0" lang="en-US" sz="7800" b="0" i="0" u="none" strike="noStrike" kern="1200" cap="none" spc="0" normalizeH="0" baseline="0" noProof="0" dirty="0">
                <a:ln>
                  <a:noFill/>
                </a:ln>
                <a:solidFill>
                  <a:srgbClr val="FFFFFF"/>
                </a:solidFill>
                <a:effectLst/>
                <a:uLnTx/>
                <a:uFillTx/>
                <a:latin typeface="Fredoka"/>
                <a:ea typeface="Fredoka"/>
                <a:cs typeface="Fredoka"/>
                <a:sym typeface="Fredoka"/>
              </a:rPr>
              <a:t>Total employees in pharmacy classified by sex</a:t>
            </a:r>
          </a:p>
        </p:txBody>
      </p:sp>
      <p:sp>
        <p:nvSpPr>
          <p:cNvPr id="10" name="Freeform 10">
            <a:extLst>
              <a:ext uri="{FF2B5EF4-FFF2-40B4-BE49-F238E27FC236}">
                <a16:creationId xmlns:a16="http://schemas.microsoft.com/office/drawing/2014/main" id="{E58D6C13-1945-98AB-226F-540D3B89501E}"/>
              </a:ext>
            </a:extLst>
          </p:cNvPr>
          <p:cNvSpPr/>
          <p:nvPr/>
        </p:nvSpPr>
        <p:spPr>
          <a:xfrm>
            <a:off x="10326120" y="9258300"/>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Freeform 11">
            <a:extLst>
              <a:ext uri="{FF2B5EF4-FFF2-40B4-BE49-F238E27FC236}">
                <a16:creationId xmlns:a16="http://schemas.microsoft.com/office/drawing/2014/main" id="{B204ECE9-D41E-7804-F684-CBB66941EDEC}"/>
              </a:ext>
            </a:extLst>
          </p:cNvPr>
          <p:cNvSpPr/>
          <p:nvPr/>
        </p:nvSpPr>
        <p:spPr>
          <a:xfrm>
            <a:off x="-1426353" y="2512547"/>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pic>
        <p:nvPicPr>
          <p:cNvPr id="12" name="Picture 11" descr="A screenshot of a computer&#10;&#10;AI-generated content may be incorrect.">
            <a:extLst>
              <a:ext uri="{FF2B5EF4-FFF2-40B4-BE49-F238E27FC236}">
                <a16:creationId xmlns:a16="http://schemas.microsoft.com/office/drawing/2014/main" id="{9C1AE5E2-0F0E-A1FC-227F-3CC9DBE8D14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36530" y="3222107"/>
            <a:ext cx="11569715" cy="6271565"/>
          </a:xfrm>
          <a:prstGeom prst="rect">
            <a:avLst/>
          </a:prstGeom>
        </p:spPr>
      </p:pic>
      <p:grpSp>
        <p:nvGrpSpPr>
          <p:cNvPr id="4" name="Google Shape;408;p46">
            <a:extLst>
              <a:ext uri="{FF2B5EF4-FFF2-40B4-BE49-F238E27FC236}">
                <a16:creationId xmlns:a16="http://schemas.microsoft.com/office/drawing/2014/main" id="{3E3DE44A-917B-B51A-231F-C54D9DA41058}"/>
              </a:ext>
            </a:extLst>
          </p:cNvPr>
          <p:cNvGrpSpPr/>
          <p:nvPr/>
        </p:nvGrpSpPr>
        <p:grpSpPr>
          <a:xfrm>
            <a:off x="13182600" y="342900"/>
            <a:ext cx="6448645" cy="9944100"/>
            <a:chOff x="-269225" y="967048"/>
            <a:chExt cx="2626325" cy="4255902"/>
          </a:xfrm>
        </p:grpSpPr>
        <p:pic>
          <p:nvPicPr>
            <p:cNvPr id="6" name="Google Shape;409;p46">
              <a:extLst>
                <a:ext uri="{FF2B5EF4-FFF2-40B4-BE49-F238E27FC236}">
                  <a16:creationId xmlns:a16="http://schemas.microsoft.com/office/drawing/2014/main" id="{5E0C77A0-5CB8-4FB6-8E8F-2B0A370CB211}"/>
                </a:ext>
              </a:extLst>
            </p:cNvPr>
            <p:cNvPicPr preferRelativeResize="0"/>
            <p:nvPr/>
          </p:nvPicPr>
          <p:blipFill>
            <a:blip r:embed="rId9">
              <a:alphaModFix/>
            </a:blip>
            <a:stretch>
              <a:fillRect/>
            </a:stretch>
          </p:blipFill>
          <p:spPr>
            <a:xfrm rot="-3189366">
              <a:off x="-84668" y="3047657"/>
              <a:ext cx="2257212" cy="1590485"/>
            </a:xfrm>
            <a:prstGeom prst="rect">
              <a:avLst/>
            </a:prstGeom>
            <a:noFill/>
            <a:ln>
              <a:noFill/>
            </a:ln>
            <a:effectLst>
              <a:outerShdw blurRad="57150" dist="19050" dir="5400000" algn="bl" rotWithShape="0">
                <a:srgbClr val="333333">
                  <a:alpha val="50000"/>
                </a:srgbClr>
              </a:outerShdw>
            </a:effectLst>
          </p:spPr>
        </p:pic>
        <p:pic>
          <p:nvPicPr>
            <p:cNvPr id="14" name="Google Shape;410;p46">
              <a:extLst>
                <a:ext uri="{FF2B5EF4-FFF2-40B4-BE49-F238E27FC236}">
                  <a16:creationId xmlns:a16="http://schemas.microsoft.com/office/drawing/2014/main" id="{9D1E8C49-38BC-847D-22D6-F73C6ACC918E}"/>
                </a:ext>
              </a:extLst>
            </p:cNvPr>
            <p:cNvPicPr preferRelativeResize="0"/>
            <p:nvPr/>
          </p:nvPicPr>
          <p:blipFill>
            <a:blip r:embed="rId10">
              <a:alphaModFix/>
            </a:blip>
            <a:stretch>
              <a:fillRect/>
            </a:stretch>
          </p:blipFill>
          <p:spPr>
            <a:xfrm>
              <a:off x="168725" y="2798625"/>
              <a:ext cx="421275" cy="426875"/>
            </a:xfrm>
            <a:prstGeom prst="rect">
              <a:avLst/>
            </a:prstGeom>
            <a:noFill/>
            <a:ln>
              <a:noFill/>
            </a:ln>
            <a:effectLst>
              <a:outerShdw blurRad="57150" dist="19050" dir="5400000" algn="bl" rotWithShape="0">
                <a:srgbClr val="333333">
                  <a:alpha val="50000"/>
                </a:srgbClr>
              </a:outerShdw>
            </a:effectLst>
          </p:spPr>
        </p:pic>
        <p:pic>
          <p:nvPicPr>
            <p:cNvPr id="15" name="Google Shape;411;p46">
              <a:extLst>
                <a:ext uri="{FF2B5EF4-FFF2-40B4-BE49-F238E27FC236}">
                  <a16:creationId xmlns:a16="http://schemas.microsoft.com/office/drawing/2014/main" id="{E591B610-0280-18E7-9533-AB6E05A6C1BD}"/>
                </a:ext>
              </a:extLst>
            </p:cNvPr>
            <p:cNvPicPr preferRelativeResize="0"/>
            <p:nvPr/>
          </p:nvPicPr>
          <p:blipFill>
            <a:blip r:embed="rId11">
              <a:alphaModFix/>
            </a:blip>
            <a:stretch>
              <a:fillRect/>
            </a:stretch>
          </p:blipFill>
          <p:spPr>
            <a:xfrm>
              <a:off x="517625" y="1916048"/>
              <a:ext cx="421262" cy="475800"/>
            </a:xfrm>
            <a:prstGeom prst="rect">
              <a:avLst/>
            </a:prstGeom>
            <a:noFill/>
            <a:ln>
              <a:noFill/>
            </a:ln>
            <a:effectLst>
              <a:outerShdw blurRad="57150" dist="19050" dir="5400000" algn="bl" rotWithShape="0">
                <a:srgbClr val="333333">
                  <a:alpha val="50000"/>
                </a:srgbClr>
              </a:outerShdw>
            </a:effectLst>
          </p:spPr>
        </p:pic>
        <p:pic>
          <p:nvPicPr>
            <p:cNvPr id="16" name="Google Shape;412;p46">
              <a:extLst>
                <a:ext uri="{FF2B5EF4-FFF2-40B4-BE49-F238E27FC236}">
                  <a16:creationId xmlns:a16="http://schemas.microsoft.com/office/drawing/2014/main" id="{05A7490A-1F5E-6DC7-D4ED-4C3D7B8094C8}"/>
                </a:ext>
              </a:extLst>
            </p:cNvPr>
            <p:cNvPicPr preferRelativeResize="0"/>
            <p:nvPr/>
          </p:nvPicPr>
          <p:blipFill>
            <a:blip r:embed="rId11">
              <a:alphaModFix/>
            </a:blip>
            <a:stretch>
              <a:fillRect/>
            </a:stretch>
          </p:blipFill>
          <p:spPr>
            <a:xfrm rot="-5400000">
              <a:off x="153423" y="939923"/>
              <a:ext cx="419050" cy="473300"/>
            </a:xfrm>
            <a:prstGeom prst="rect">
              <a:avLst/>
            </a:prstGeom>
            <a:noFill/>
            <a:ln>
              <a:noFill/>
            </a:ln>
            <a:effectLst>
              <a:outerShdw blurRad="57150" dist="19050" dir="5400000" algn="bl" rotWithShape="0">
                <a:srgbClr val="333333">
                  <a:alpha val="50000"/>
                </a:srgbClr>
              </a:outerShdw>
            </a:effectLst>
          </p:spPr>
        </p:pic>
      </p:grpSp>
    </p:spTree>
    <p:extLst>
      <p:ext uri="{BB962C8B-B14F-4D97-AF65-F5344CB8AC3E}">
        <p14:creationId xmlns:p14="http://schemas.microsoft.com/office/powerpoint/2010/main" val="38025010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FF5F52CE-2B18-CF6D-F886-BCB54C12A2E7}"/>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7A881E5A-1A4E-4012-A588-D631CF66D874}"/>
              </a:ext>
            </a:extLst>
          </p:cNvPr>
          <p:cNvSpPr/>
          <p:nvPr/>
        </p:nvSpPr>
        <p:spPr>
          <a:xfrm rot="9987743">
            <a:off x="-5159362" y="-2384897"/>
            <a:ext cx="19993519" cy="16250125"/>
          </a:xfrm>
          <a:custGeom>
            <a:avLst/>
            <a:gdLst/>
            <a:ahLst/>
            <a:cxnLst/>
            <a:rect l="l" t="t" r="r" b="b"/>
            <a:pathLst>
              <a:path w="19179332" h="16250125">
                <a:moveTo>
                  <a:pt x="0" y="0"/>
                </a:moveTo>
                <a:lnTo>
                  <a:pt x="19179331" y="0"/>
                </a:lnTo>
                <a:lnTo>
                  <a:pt x="19179331" y="16250124"/>
                </a:lnTo>
                <a:lnTo>
                  <a:pt x="0" y="16250124"/>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a:extLst>
              <a:ext uri="{FF2B5EF4-FFF2-40B4-BE49-F238E27FC236}">
                <a16:creationId xmlns:a16="http://schemas.microsoft.com/office/drawing/2014/main" id="{5524218E-4A5F-4EB1-D118-4F093AA21EFF}"/>
              </a:ext>
            </a:extLst>
          </p:cNvPr>
          <p:cNvSpPr/>
          <p:nvPr/>
        </p:nvSpPr>
        <p:spPr>
          <a:xfrm rot="-378541">
            <a:off x="-374719" y="-372707"/>
            <a:ext cx="17201471" cy="12416335"/>
          </a:xfrm>
          <a:custGeom>
            <a:avLst/>
            <a:gdLst/>
            <a:ahLst/>
            <a:cxnLst/>
            <a:rect l="l" t="t" r="r" b="b"/>
            <a:pathLst>
              <a:path w="17201471" h="12416335">
                <a:moveTo>
                  <a:pt x="0" y="0"/>
                </a:moveTo>
                <a:lnTo>
                  <a:pt x="17201471" y="0"/>
                </a:lnTo>
                <a:lnTo>
                  <a:pt x="17201471" y="12416334"/>
                </a:lnTo>
                <a:lnTo>
                  <a:pt x="0" y="12416334"/>
                </a:lnTo>
                <a:lnTo>
                  <a:pt x="0" y="0"/>
                </a:lnTo>
                <a:close/>
              </a:path>
            </a:pathLst>
          </a:custGeom>
          <a:blipFill>
            <a:blip r:embed="rId4">
              <a:alphaModFix amt="35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TextBox 5">
            <a:extLst>
              <a:ext uri="{FF2B5EF4-FFF2-40B4-BE49-F238E27FC236}">
                <a16:creationId xmlns:a16="http://schemas.microsoft.com/office/drawing/2014/main" id="{3FA26DFA-9757-49AE-AB8B-E597E2E56234}"/>
              </a:ext>
            </a:extLst>
          </p:cNvPr>
          <p:cNvSpPr txBox="1"/>
          <p:nvPr/>
        </p:nvSpPr>
        <p:spPr>
          <a:xfrm>
            <a:off x="273898" y="-14180"/>
            <a:ext cx="13442102" cy="2680349"/>
          </a:xfrm>
          <a:prstGeom prst="rect">
            <a:avLst/>
          </a:prstGeom>
        </p:spPr>
        <p:txBody>
          <a:bodyPr wrap="square" lIns="0" tIns="0" rIns="0" bIns="0" rtlCol="0" anchor="t">
            <a:spAutoFit/>
          </a:bodyPr>
          <a:lstStyle/>
          <a:p>
            <a:pPr marL="0" marR="0" lvl="0" indent="0" algn="l" defTabSz="914400" rtl="0" eaLnBrk="1" fontAlgn="auto" latinLnBrk="0" hangingPunct="1">
              <a:lnSpc>
                <a:spcPts val="10919"/>
              </a:lnSpc>
              <a:spcBef>
                <a:spcPts val="0"/>
              </a:spcBef>
              <a:spcAft>
                <a:spcPts val="0"/>
              </a:spcAft>
              <a:buClrTx/>
              <a:buSzTx/>
              <a:buFontTx/>
              <a:buNone/>
              <a:tabLst/>
              <a:defRPr/>
            </a:pPr>
            <a:r>
              <a:rPr kumimoji="0" lang="en-US" sz="7800" b="0" i="0" u="none" strike="noStrike" kern="1200" cap="none" spc="0" normalizeH="0" baseline="0" noProof="0" dirty="0">
                <a:ln>
                  <a:noFill/>
                </a:ln>
                <a:solidFill>
                  <a:srgbClr val="FFFFFF"/>
                </a:solidFill>
                <a:effectLst/>
                <a:uLnTx/>
                <a:uFillTx/>
                <a:latin typeface="Fredoka"/>
                <a:ea typeface="Fredoka"/>
                <a:cs typeface="Fredoka"/>
                <a:sym typeface="Fredoka"/>
              </a:rPr>
              <a:t>Total employees in pharmacy classified by sex</a:t>
            </a:r>
          </a:p>
        </p:txBody>
      </p:sp>
      <p:sp>
        <p:nvSpPr>
          <p:cNvPr id="10" name="Freeform 10">
            <a:extLst>
              <a:ext uri="{FF2B5EF4-FFF2-40B4-BE49-F238E27FC236}">
                <a16:creationId xmlns:a16="http://schemas.microsoft.com/office/drawing/2014/main" id="{5A48D940-5712-63A1-68BC-901232F7D094}"/>
              </a:ext>
            </a:extLst>
          </p:cNvPr>
          <p:cNvSpPr/>
          <p:nvPr/>
        </p:nvSpPr>
        <p:spPr>
          <a:xfrm>
            <a:off x="10326120" y="9258300"/>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Freeform 11">
            <a:extLst>
              <a:ext uri="{FF2B5EF4-FFF2-40B4-BE49-F238E27FC236}">
                <a16:creationId xmlns:a16="http://schemas.microsoft.com/office/drawing/2014/main" id="{03F46219-A681-9ED6-05E3-4780A00059C3}"/>
              </a:ext>
            </a:extLst>
          </p:cNvPr>
          <p:cNvSpPr/>
          <p:nvPr/>
        </p:nvSpPr>
        <p:spPr>
          <a:xfrm>
            <a:off x="-1426353" y="2512547"/>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4" name="Google Shape;408;p46">
            <a:extLst>
              <a:ext uri="{FF2B5EF4-FFF2-40B4-BE49-F238E27FC236}">
                <a16:creationId xmlns:a16="http://schemas.microsoft.com/office/drawing/2014/main" id="{AC91EC0A-FD61-3E14-5F6E-4D1506413FD1}"/>
              </a:ext>
            </a:extLst>
          </p:cNvPr>
          <p:cNvGrpSpPr/>
          <p:nvPr/>
        </p:nvGrpSpPr>
        <p:grpSpPr>
          <a:xfrm>
            <a:off x="13182600" y="342900"/>
            <a:ext cx="6448645" cy="9944100"/>
            <a:chOff x="-269225" y="967048"/>
            <a:chExt cx="2626325" cy="4255902"/>
          </a:xfrm>
        </p:grpSpPr>
        <p:pic>
          <p:nvPicPr>
            <p:cNvPr id="6" name="Google Shape;409;p46">
              <a:extLst>
                <a:ext uri="{FF2B5EF4-FFF2-40B4-BE49-F238E27FC236}">
                  <a16:creationId xmlns:a16="http://schemas.microsoft.com/office/drawing/2014/main" id="{C45EBF60-BA52-9E14-13FB-122185F17741}"/>
                </a:ext>
              </a:extLst>
            </p:cNvPr>
            <p:cNvPicPr preferRelativeResize="0"/>
            <p:nvPr/>
          </p:nvPicPr>
          <p:blipFill>
            <a:blip r:embed="rId8">
              <a:alphaModFix/>
            </a:blip>
            <a:stretch>
              <a:fillRect/>
            </a:stretch>
          </p:blipFill>
          <p:spPr>
            <a:xfrm rot="-3189366">
              <a:off x="-84668" y="3047657"/>
              <a:ext cx="2257212" cy="1590485"/>
            </a:xfrm>
            <a:prstGeom prst="rect">
              <a:avLst/>
            </a:prstGeom>
            <a:noFill/>
            <a:ln>
              <a:noFill/>
            </a:ln>
            <a:effectLst>
              <a:outerShdw blurRad="57150" dist="19050" dir="5400000" algn="bl" rotWithShape="0">
                <a:srgbClr val="333333">
                  <a:alpha val="50000"/>
                </a:srgbClr>
              </a:outerShdw>
            </a:effectLst>
          </p:spPr>
        </p:pic>
        <p:pic>
          <p:nvPicPr>
            <p:cNvPr id="14" name="Google Shape;410;p46">
              <a:extLst>
                <a:ext uri="{FF2B5EF4-FFF2-40B4-BE49-F238E27FC236}">
                  <a16:creationId xmlns:a16="http://schemas.microsoft.com/office/drawing/2014/main" id="{8ED2352A-55A5-9F45-A6B4-FC6D02F1E977}"/>
                </a:ext>
              </a:extLst>
            </p:cNvPr>
            <p:cNvPicPr preferRelativeResize="0"/>
            <p:nvPr/>
          </p:nvPicPr>
          <p:blipFill>
            <a:blip r:embed="rId9">
              <a:alphaModFix/>
            </a:blip>
            <a:stretch>
              <a:fillRect/>
            </a:stretch>
          </p:blipFill>
          <p:spPr>
            <a:xfrm>
              <a:off x="168725" y="2798625"/>
              <a:ext cx="421275" cy="426875"/>
            </a:xfrm>
            <a:prstGeom prst="rect">
              <a:avLst/>
            </a:prstGeom>
            <a:noFill/>
            <a:ln>
              <a:noFill/>
            </a:ln>
            <a:effectLst>
              <a:outerShdw blurRad="57150" dist="19050" dir="5400000" algn="bl" rotWithShape="0">
                <a:srgbClr val="333333">
                  <a:alpha val="50000"/>
                </a:srgbClr>
              </a:outerShdw>
            </a:effectLst>
          </p:spPr>
        </p:pic>
        <p:pic>
          <p:nvPicPr>
            <p:cNvPr id="15" name="Google Shape;411;p46">
              <a:extLst>
                <a:ext uri="{FF2B5EF4-FFF2-40B4-BE49-F238E27FC236}">
                  <a16:creationId xmlns:a16="http://schemas.microsoft.com/office/drawing/2014/main" id="{4E24ED4A-2F33-EB84-87BB-56A371FF4197}"/>
                </a:ext>
              </a:extLst>
            </p:cNvPr>
            <p:cNvPicPr preferRelativeResize="0"/>
            <p:nvPr/>
          </p:nvPicPr>
          <p:blipFill>
            <a:blip r:embed="rId10">
              <a:alphaModFix/>
            </a:blip>
            <a:stretch>
              <a:fillRect/>
            </a:stretch>
          </p:blipFill>
          <p:spPr>
            <a:xfrm>
              <a:off x="517625" y="1916048"/>
              <a:ext cx="421262" cy="475800"/>
            </a:xfrm>
            <a:prstGeom prst="rect">
              <a:avLst/>
            </a:prstGeom>
            <a:noFill/>
            <a:ln>
              <a:noFill/>
            </a:ln>
            <a:effectLst>
              <a:outerShdw blurRad="57150" dist="19050" dir="5400000" algn="bl" rotWithShape="0">
                <a:srgbClr val="333333">
                  <a:alpha val="50000"/>
                </a:srgbClr>
              </a:outerShdw>
            </a:effectLst>
          </p:spPr>
        </p:pic>
        <p:pic>
          <p:nvPicPr>
            <p:cNvPr id="16" name="Google Shape;412;p46">
              <a:extLst>
                <a:ext uri="{FF2B5EF4-FFF2-40B4-BE49-F238E27FC236}">
                  <a16:creationId xmlns:a16="http://schemas.microsoft.com/office/drawing/2014/main" id="{B2DC6D33-7458-BE4B-6F95-EB412EEA34D1}"/>
                </a:ext>
              </a:extLst>
            </p:cNvPr>
            <p:cNvPicPr preferRelativeResize="0"/>
            <p:nvPr/>
          </p:nvPicPr>
          <p:blipFill>
            <a:blip r:embed="rId10">
              <a:alphaModFix/>
            </a:blip>
            <a:stretch>
              <a:fillRect/>
            </a:stretch>
          </p:blipFill>
          <p:spPr>
            <a:xfrm rot="-5400000">
              <a:off x="153423" y="939923"/>
              <a:ext cx="419050" cy="473300"/>
            </a:xfrm>
            <a:prstGeom prst="rect">
              <a:avLst/>
            </a:prstGeom>
            <a:noFill/>
            <a:ln>
              <a:noFill/>
            </a:ln>
            <a:effectLst>
              <a:outerShdw blurRad="57150" dist="19050" dir="5400000" algn="bl" rotWithShape="0">
                <a:srgbClr val="333333">
                  <a:alpha val="50000"/>
                </a:srgbClr>
              </a:outerShdw>
            </a:effectLst>
          </p:spPr>
        </p:pic>
      </p:grpSp>
      <p:pic>
        <p:nvPicPr>
          <p:cNvPr id="8" name="Picture 7" descr="A graph with blue and orange dots&#10;&#10;AI-generated content may be incorrect.">
            <a:extLst>
              <a:ext uri="{FF2B5EF4-FFF2-40B4-BE49-F238E27FC236}">
                <a16:creationId xmlns:a16="http://schemas.microsoft.com/office/drawing/2014/main" id="{BF6A7D2C-3BD9-DF35-62F0-EB374CEA0378}"/>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17260" y="2968002"/>
            <a:ext cx="11146139" cy="6646571"/>
          </a:xfrm>
          <a:prstGeom prst="rect">
            <a:avLst/>
          </a:prstGeom>
        </p:spPr>
      </p:pic>
    </p:spTree>
    <p:extLst>
      <p:ext uri="{BB962C8B-B14F-4D97-AF65-F5344CB8AC3E}">
        <p14:creationId xmlns:p14="http://schemas.microsoft.com/office/powerpoint/2010/main" val="6408368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42909D08-BBB9-110E-C3B2-EF2AB1752B22}"/>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DDFE7679-194D-7D73-42C5-093EAB8A259D}"/>
              </a:ext>
            </a:extLst>
          </p:cNvPr>
          <p:cNvSpPr/>
          <p:nvPr/>
        </p:nvSpPr>
        <p:spPr>
          <a:xfrm rot="9987743">
            <a:off x="-5159362" y="-2384897"/>
            <a:ext cx="19993519" cy="16250125"/>
          </a:xfrm>
          <a:custGeom>
            <a:avLst/>
            <a:gdLst/>
            <a:ahLst/>
            <a:cxnLst/>
            <a:rect l="l" t="t" r="r" b="b"/>
            <a:pathLst>
              <a:path w="19179332" h="16250125">
                <a:moveTo>
                  <a:pt x="0" y="0"/>
                </a:moveTo>
                <a:lnTo>
                  <a:pt x="19179331" y="0"/>
                </a:lnTo>
                <a:lnTo>
                  <a:pt x="19179331" y="16250124"/>
                </a:lnTo>
                <a:lnTo>
                  <a:pt x="0" y="16250124"/>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a:extLst>
              <a:ext uri="{FF2B5EF4-FFF2-40B4-BE49-F238E27FC236}">
                <a16:creationId xmlns:a16="http://schemas.microsoft.com/office/drawing/2014/main" id="{AA006E2B-6CB4-FC09-F0D7-E5F62EC12444}"/>
              </a:ext>
            </a:extLst>
          </p:cNvPr>
          <p:cNvSpPr/>
          <p:nvPr/>
        </p:nvSpPr>
        <p:spPr>
          <a:xfrm rot="-378541">
            <a:off x="-374719" y="-372707"/>
            <a:ext cx="17201471" cy="12416335"/>
          </a:xfrm>
          <a:custGeom>
            <a:avLst/>
            <a:gdLst/>
            <a:ahLst/>
            <a:cxnLst/>
            <a:rect l="l" t="t" r="r" b="b"/>
            <a:pathLst>
              <a:path w="17201471" h="12416335">
                <a:moveTo>
                  <a:pt x="0" y="0"/>
                </a:moveTo>
                <a:lnTo>
                  <a:pt x="17201471" y="0"/>
                </a:lnTo>
                <a:lnTo>
                  <a:pt x="17201471" y="12416334"/>
                </a:lnTo>
                <a:lnTo>
                  <a:pt x="0" y="12416334"/>
                </a:lnTo>
                <a:lnTo>
                  <a:pt x="0" y="0"/>
                </a:lnTo>
                <a:close/>
              </a:path>
            </a:pathLst>
          </a:custGeom>
          <a:blipFill>
            <a:blip r:embed="rId4">
              <a:alphaModFix amt="35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TextBox 5">
            <a:extLst>
              <a:ext uri="{FF2B5EF4-FFF2-40B4-BE49-F238E27FC236}">
                <a16:creationId xmlns:a16="http://schemas.microsoft.com/office/drawing/2014/main" id="{856EAE43-6B28-2D66-F247-D5669D9586F3}"/>
              </a:ext>
            </a:extLst>
          </p:cNvPr>
          <p:cNvSpPr txBox="1"/>
          <p:nvPr/>
        </p:nvSpPr>
        <p:spPr>
          <a:xfrm>
            <a:off x="273898" y="-14180"/>
            <a:ext cx="13442102" cy="2680349"/>
          </a:xfrm>
          <a:prstGeom prst="rect">
            <a:avLst/>
          </a:prstGeom>
        </p:spPr>
        <p:txBody>
          <a:bodyPr wrap="square" lIns="0" tIns="0" rIns="0" bIns="0" rtlCol="0" anchor="t">
            <a:spAutoFit/>
          </a:bodyPr>
          <a:lstStyle/>
          <a:p>
            <a:pPr marL="0" marR="0" lvl="0" indent="0" algn="l" defTabSz="914400" rtl="0" eaLnBrk="1" fontAlgn="auto" latinLnBrk="0" hangingPunct="1">
              <a:lnSpc>
                <a:spcPts val="10919"/>
              </a:lnSpc>
              <a:spcBef>
                <a:spcPts val="0"/>
              </a:spcBef>
              <a:spcAft>
                <a:spcPts val="0"/>
              </a:spcAft>
              <a:buClrTx/>
              <a:buSzTx/>
              <a:buFontTx/>
              <a:buNone/>
              <a:tabLst/>
              <a:defRPr/>
            </a:pPr>
            <a:r>
              <a:rPr kumimoji="0" lang="en-US" sz="7800" b="0" i="0" u="none" strike="noStrike" kern="1200" cap="none" spc="0" normalizeH="0" baseline="0" noProof="0" dirty="0">
                <a:ln>
                  <a:noFill/>
                </a:ln>
                <a:solidFill>
                  <a:srgbClr val="FFFFFF"/>
                </a:solidFill>
                <a:effectLst/>
                <a:uLnTx/>
                <a:uFillTx/>
                <a:latin typeface="Fredoka"/>
                <a:ea typeface="Fredoka"/>
                <a:cs typeface="Fredoka"/>
                <a:sym typeface="Fredoka"/>
              </a:rPr>
              <a:t>Medication expiry data for each manufacturer</a:t>
            </a:r>
          </a:p>
        </p:txBody>
      </p:sp>
      <p:sp>
        <p:nvSpPr>
          <p:cNvPr id="10" name="Freeform 10">
            <a:extLst>
              <a:ext uri="{FF2B5EF4-FFF2-40B4-BE49-F238E27FC236}">
                <a16:creationId xmlns:a16="http://schemas.microsoft.com/office/drawing/2014/main" id="{C90FBEBF-3ADA-32D8-00D5-0055424D9972}"/>
              </a:ext>
            </a:extLst>
          </p:cNvPr>
          <p:cNvSpPr/>
          <p:nvPr/>
        </p:nvSpPr>
        <p:spPr>
          <a:xfrm>
            <a:off x="10326120" y="9258300"/>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Freeform 11">
            <a:extLst>
              <a:ext uri="{FF2B5EF4-FFF2-40B4-BE49-F238E27FC236}">
                <a16:creationId xmlns:a16="http://schemas.microsoft.com/office/drawing/2014/main" id="{AC77AE9C-4227-A769-992F-DCB566FDB950}"/>
              </a:ext>
            </a:extLst>
          </p:cNvPr>
          <p:cNvSpPr/>
          <p:nvPr/>
        </p:nvSpPr>
        <p:spPr>
          <a:xfrm>
            <a:off x="-1426353" y="2512547"/>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pic>
        <p:nvPicPr>
          <p:cNvPr id="8" name="Picture 7" descr="A screenshot of a computer&#10;&#10;AI-generated content may be incorrect.">
            <a:extLst>
              <a:ext uri="{FF2B5EF4-FFF2-40B4-BE49-F238E27FC236}">
                <a16:creationId xmlns:a16="http://schemas.microsoft.com/office/drawing/2014/main" id="{A1D4BF4E-B214-C572-5727-A442D263523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99130" y="2985183"/>
            <a:ext cx="11364270" cy="6840939"/>
          </a:xfrm>
          <a:prstGeom prst="rect">
            <a:avLst/>
          </a:prstGeom>
        </p:spPr>
      </p:pic>
      <p:grpSp>
        <p:nvGrpSpPr>
          <p:cNvPr id="9" name="Google Shape;455;p49">
            <a:extLst>
              <a:ext uri="{FF2B5EF4-FFF2-40B4-BE49-F238E27FC236}">
                <a16:creationId xmlns:a16="http://schemas.microsoft.com/office/drawing/2014/main" id="{DB3D7726-71CA-DE53-75B2-E2AB43B85E04}"/>
              </a:ext>
            </a:extLst>
          </p:cNvPr>
          <p:cNvGrpSpPr/>
          <p:nvPr/>
        </p:nvGrpSpPr>
        <p:grpSpPr>
          <a:xfrm>
            <a:off x="12115801" y="295027"/>
            <a:ext cx="5946538" cy="9531095"/>
            <a:chOff x="5394854" y="84335"/>
            <a:chExt cx="3594609" cy="4742283"/>
          </a:xfrm>
        </p:grpSpPr>
        <p:pic>
          <p:nvPicPr>
            <p:cNvPr id="13" name="Google Shape;456;p49">
              <a:extLst>
                <a:ext uri="{FF2B5EF4-FFF2-40B4-BE49-F238E27FC236}">
                  <a16:creationId xmlns:a16="http://schemas.microsoft.com/office/drawing/2014/main" id="{0FD33A47-28DE-A3AC-0143-D81CC3ED260A}"/>
                </a:ext>
              </a:extLst>
            </p:cNvPr>
            <p:cNvPicPr preferRelativeResize="0"/>
            <p:nvPr/>
          </p:nvPicPr>
          <p:blipFill>
            <a:blip r:embed="rId9">
              <a:alphaModFix/>
            </a:blip>
            <a:stretch>
              <a:fillRect/>
            </a:stretch>
          </p:blipFill>
          <p:spPr>
            <a:xfrm rot="-10575549">
              <a:off x="6973459" y="3012874"/>
              <a:ext cx="1865311" cy="1754764"/>
            </a:xfrm>
            <a:prstGeom prst="rect">
              <a:avLst/>
            </a:prstGeom>
            <a:noFill/>
            <a:ln>
              <a:noFill/>
            </a:ln>
            <a:effectLst>
              <a:outerShdw blurRad="57150" dist="19050" dir="5400000" algn="bl" rotWithShape="0">
                <a:srgbClr val="333333">
                  <a:alpha val="50000"/>
                </a:srgbClr>
              </a:outerShdw>
            </a:effectLst>
          </p:spPr>
        </p:pic>
        <p:pic>
          <p:nvPicPr>
            <p:cNvPr id="17" name="Google Shape;457;p49">
              <a:extLst>
                <a:ext uri="{FF2B5EF4-FFF2-40B4-BE49-F238E27FC236}">
                  <a16:creationId xmlns:a16="http://schemas.microsoft.com/office/drawing/2014/main" id="{6BC21195-D72C-C90B-4E99-AAD152D05224}"/>
                </a:ext>
              </a:extLst>
            </p:cNvPr>
            <p:cNvPicPr preferRelativeResize="0"/>
            <p:nvPr/>
          </p:nvPicPr>
          <p:blipFill>
            <a:blip r:embed="rId10">
              <a:alphaModFix/>
            </a:blip>
            <a:stretch>
              <a:fillRect/>
            </a:stretch>
          </p:blipFill>
          <p:spPr>
            <a:xfrm rot="-1864086">
              <a:off x="7575615" y="225622"/>
              <a:ext cx="1035326" cy="1754768"/>
            </a:xfrm>
            <a:prstGeom prst="rect">
              <a:avLst/>
            </a:prstGeom>
            <a:noFill/>
            <a:ln>
              <a:noFill/>
            </a:ln>
            <a:effectLst>
              <a:outerShdw blurRad="57150" dist="19050" dir="5400000" algn="bl" rotWithShape="0">
                <a:srgbClr val="333333">
                  <a:alpha val="50000"/>
                </a:srgbClr>
              </a:outerShdw>
            </a:effectLst>
          </p:spPr>
        </p:pic>
        <p:pic>
          <p:nvPicPr>
            <p:cNvPr id="18" name="Google Shape;458;p49">
              <a:extLst>
                <a:ext uri="{FF2B5EF4-FFF2-40B4-BE49-F238E27FC236}">
                  <a16:creationId xmlns:a16="http://schemas.microsoft.com/office/drawing/2014/main" id="{1D662982-6FA3-9ADE-3B4D-6CE1E7834826}"/>
                </a:ext>
              </a:extLst>
            </p:cNvPr>
            <p:cNvPicPr preferRelativeResize="0"/>
            <p:nvPr/>
          </p:nvPicPr>
          <p:blipFill>
            <a:blip r:embed="rId11">
              <a:alphaModFix/>
            </a:blip>
            <a:stretch>
              <a:fillRect/>
            </a:stretch>
          </p:blipFill>
          <p:spPr>
            <a:xfrm rot="-1468978">
              <a:off x="5692464" y="1441674"/>
              <a:ext cx="1467972" cy="1754764"/>
            </a:xfrm>
            <a:prstGeom prst="rect">
              <a:avLst/>
            </a:prstGeom>
            <a:noFill/>
            <a:ln>
              <a:noFill/>
            </a:ln>
            <a:effectLst>
              <a:outerShdw blurRad="57150" dist="19050" dir="5400000" algn="bl" rotWithShape="0">
                <a:srgbClr val="333333">
                  <a:alpha val="50000"/>
                </a:srgbClr>
              </a:outerShdw>
            </a:effectLst>
          </p:spPr>
        </p:pic>
        <p:pic>
          <p:nvPicPr>
            <p:cNvPr id="19" name="Google Shape;459;p49">
              <a:extLst>
                <a:ext uri="{FF2B5EF4-FFF2-40B4-BE49-F238E27FC236}">
                  <a16:creationId xmlns:a16="http://schemas.microsoft.com/office/drawing/2014/main" id="{00EA4A64-B490-89DB-38D0-138D3AA4E6C9}"/>
                </a:ext>
              </a:extLst>
            </p:cNvPr>
            <p:cNvPicPr preferRelativeResize="0"/>
            <p:nvPr/>
          </p:nvPicPr>
          <p:blipFill>
            <a:blip r:embed="rId12">
              <a:alphaModFix/>
            </a:blip>
            <a:stretch>
              <a:fillRect/>
            </a:stretch>
          </p:blipFill>
          <p:spPr>
            <a:xfrm rot="4212119">
              <a:off x="8130777" y="2443638"/>
              <a:ext cx="490873" cy="554426"/>
            </a:xfrm>
            <a:prstGeom prst="rect">
              <a:avLst/>
            </a:prstGeom>
            <a:noFill/>
            <a:ln>
              <a:noFill/>
            </a:ln>
            <a:effectLst>
              <a:outerShdw blurRad="57150" dist="19050" dir="5400000" algn="bl" rotWithShape="0">
                <a:srgbClr val="333333">
                  <a:alpha val="50000"/>
                </a:srgbClr>
              </a:outerShdw>
            </a:effectLst>
          </p:spPr>
        </p:pic>
        <p:pic>
          <p:nvPicPr>
            <p:cNvPr id="20" name="Google Shape;460;p49">
              <a:extLst>
                <a:ext uri="{FF2B5EF4-FFF2-40B4-BE49-F238E27FC236}">
                  <a16:creationId xmlns:a16="http://schemas.microsoft.com/office/drawing/2014/main" id="{A235A79F-7C7A-356B-2E32-B272DC07A807}"/>
                </a:ext>
              </a:extLst>
            </p:cNvPr>
            <p:cNvPicPr preferRelativeResize="0"/>
            <p:nvPr/>
          </p:nvPicPr>
          <p:blipFill>
            <a:blip r:embed="rId13">
              <a:alphaModFix/>
            </a:blip>
            <a:stretch>
              <a:fillRect/>
            </a:stretch>
          </p:blipFill>
          <p:spPr>
            <a:xfrm>
              <a:off x="6550875" y="4231249"/>
              <a:ext cx="469561" cy="475800"/>
            </a:xfrm>
            <a:prstGeom prst="rect">
              <a:avLst/>
            </a:prstGeom>
            <a:noFill/>
            <a:ln>
              <a:noFill/>
            </a:ln>
            <a:effectLst>
              <a:outerShdw blurRad="57150" dist="19050" dir="5400000" algn="bl" rotWithShape="0">
                <a:srgbClr val="333333">
                  <a:alpha val="50000"/>
                </a:srgbClr>
              </a:outerShdw>
            </a:effectLst>
          </p:spPr>
        </p:pic>
        <p:pic>
          <p:nvPicPr>
            <p:cNvPr id="21" name="Google Shape;461;p49">
              <a:extLst>
                <a:ext uri="{FF2B5EF4-FFF2-40B4-BE49-F238E27FC236}">
                  <a16:creationId xmlns:a16="http://schemas.microsoft.com/office/drawing/2014/main" id="{BCF59DBF-A000-8371-00F1-E972036F8243}"/>
                </a:ext>
              </a:extLst>
            </p:cNvPr>
            <p:cNvPicPr preferRelativeResize="0"/>
            <p:nvPr/>
          </p:nvPicPr>
          <p:blipFill>
            <a:blip r:embed="rId13">
              <a:alphaModFix/>
            </a:blip>
            <a:stretch>
              <a:fillRect/>
            </a:stretch>
          </p:blipFill>
          <p:spPr>
            <a:xfrm>
              <a:off x="6766400" y="380674"/>
              <a:ext cx="469561" cy="475800"/>
            </a:xfrm>
            <a:prstGeom prst="rect">
              <a:avLst/>
            </a:prstGeom>
            <a:noFill/>
            <a:ln>
              <a:noFill/>
            </a:ln>
            <a:effectLst>
              <a:outerShdw blurRad="57150" dist="19050" dir="5400000" algn="bl" rotWithShape="0">
                <a:srgbClr val="333333">
                  <a:alpha val="50000"/>
                </a:srgbClr>
              </a:outerShdw>
            </a:effectLst>
          </p:spPr>
        </p:pic>
        <p:pic>
          <p:nvPicPr>
            <p:cNvPr id="22" name="Google Shape;462;p49">
              <a:extLst>
                <a:ext uri="{FF2B5EF4-FFF2-40B4-BE49-F238E27FC236}">
                  <a16:creationId xmlns:a16="http://schemas.microsoft.com/office/drawing/2014/main" id="{63361622-26C7-1F79-D808-648A4BAB0C42}"/>
                </a:ext>
              </a:extLst>
            </p:cNvPr>
            <p:cNvPicPr preferRelativeResize="0"/>
            <p:nvPr/>
          </p:nvPicPr>
          <p:blipFill>
            <a:blip r:embed="rId12">
              <a:alphaModFix/>
            </a:blip>
            <a:stretch>
              <a:fillRect/>
            </a:stretch>
          </p:blipFill>
          <p:spPr>
            <a:xfrm rot="854140">
              <a:off x="7072102" y="1908363"/>
              <a:ext cx="490872" cy="554426"/>
            </a:xfrm>
            <a:prstGeom prst="rect">
              <a:avLst/>
            </a:prstGeom>
            <a:noFill/>
            <a:ln>
              <a:noFill/>
            </a:ln>
            <a:effectLst>
              <a:outerShdw blurRad="57150" dist="19050" dir="5400000" algn="bl" rotWithShape="0">
                <a:srgbClr val="333333">
                  <a:alpha val="50000"/>
                </a:srgbClr>
              </a:outerShdw>
            </a:effectLst>
          </p:spPr>
        </p:pic>
      </p:grpSp>
    </p:spTree>
    <p:extLst>
      <p:ext uri="{BB962C8B-B14F-4D97-AF65-F5344CB8AC3E}">
        <p14:creationId xmlns:p14="http://schemas.microsoft.com/office/powerpoint/2010/main" val="21351904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D2930DE7-EBD6-39E0-A3E3-41A4B05D9421}"/>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09AD3CA2-77A5-A395-66A4-7CDCE5EEFBAE}"/>
              </a:ext>
            </a:extLst>
          </p:cNvPr>
          <p:cNvSpPr/>
          <p:nvPr/>
        </p:nvSpPr>
        <p:spPr>
          <a:xfrm rot="9987743">
            <a:off x="-5159362" y="-2384897"/>
            <a:ext cx="19993519" cy="16250125"/>
          </a:xfrm>
          <a:custGeom>
            <a:avLst/>
            <a:gdLst/>
            <a:ahLst/>
            <a:cxnLst/>
            <a:rect l="l" t="t" r="r" b="b"/>
            <a:pathLst>
              <a:path w="19179332" h="16250125">
                <a:moveTo>
                  <a:pt x="0" y="0"/>
                </a:moveTo>
                <a:lnTo>
                  <a:pt x="19179331" y="0"/>
                </a:lnTo>
                <a:lnTo>
                  <a:pt x="19179331" y="16250124"/>
                </a:lnTo>
                <a:lnTo>
                  <a:pt x="0" y="16250124"/>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a:extLst>
              <a:ext uri="{FF2B5EF4-FFF2-40B4-BE49-F238E27FC236}">
                <a16:creationId xmlns:a16="http://schemas.microsoft.com/office/drawing/2014/main" id="{C7AFF593-D7B8-980B-A1F2-A6DEE3C87906}"/>
              </a:ext>
            </a:extLst>
          </p:cNvPr>
          <p:cNvSpPr/>
          <p:nvPr/>
        </p:nvSpPr>
        <p:spPr>
          <a:xfrm rot="-378541">
            <a:off x="-374719" y="-372707"/>
            <a:ext cx="17201471" cy="12416335"/>
          </a:xfrm>
          <a:custGeom>
            <a:avLst/>
            <a:gdLst/>
            <a:ahLst/>
            <a:cxnLst/>
            <a:rect l="l" t="t" r="r" b="b"/>
            <a:pathLst>
              <a:path w="17201471" h="12416335">
                <a:moveTo>
                  <a:pt x="0" y="0"/>
                </a:moveTo>
                <a:lnTo>
                  <a:pt x="17201471" y="0"/>
                </a:lnTo>
                <a:lnTo>
                  <a:pt x="17201471" y="12416334"/>
                </a:lnTo>
                <a:lnTo>
                  <a:pt x="0" y="12416334"/>
                </a:lnTo>
                <a:lnTo>
                  <a:pt x="0" y="0"/>
                </a:lnTo>
                <a:close/>
              </a:path>
            </a:pathLst>
          </a:custGeom>
          <a:blipFill>
            <a:blip r:embed="rId4">
              <a:alphaModFix amt="35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TextBox 5">
            <a:extLst>
              <a:ext uri="{FF2B5EF4-FFF2-40B4-BE49-F238E27FC236}">
                <a16:creationId xmlns:a16="http://schemas.microsoft.com/office/drawing/2014/main" id="{9D992885-CC8A-B99E-32E1-A1A95A5ECE1A}"/>
              </a:ext>
            </a:extLst>
          </p:cNvPr>
          <p:cNvSpPr txBox="1"/>
          <p:nvPr/>
        </p:nvSpPr>
        <p:spPr>
          <a:xfrm>
            <a:off x="273898" y="-14180"/>
            <a:ext cx="13442102" cy="2680349"/>
          </a:xfrm>
          <a:prstGeom prst="rect">
            <a:avLst/>
          </a:prstGeom>
        </p:spPr>
        <p:txBody>
          <a:bodyPr wrap="square" lIns="0" tIns="0" rIns="0" bIns="0" rtlCol="0" anchor="t">
            <a:spAutoFit/>
          </a:bodyPr>
          <a:lstStyle/>
          <a:p>
            <a:pPr marL="0" marR="0" lvl="0" indent="0" algn="l" defTabSz="914400" rtl="0" eaLnBrk="1" fontAlgn="auto" latinLnBrk="0" hangingPunct="1">
              <a:lnSpc>
                <a:spcPts val="10919"/>
              </a:lnSpc>
              <a:spcBef>
                <a:spcPts val="0"/>
              </a:spcBef>
              <a:spcAft>
                <a:spcPts val="0"/>
              </a:spcAft>
              <a:buClrTx/>
              <a:buSzTx/>
              <a:buFontTx/>
              <a:buNone/>
              <a:tabLst/>
              <a:defRPr/>
            </a:pPr>
            <a:r>
              <a:rPr kumimoji="0" lang="en-US" sz="7800" b="0" i="0" u="none" strike="noStrike" kern="1200" cap="none" spc="0" normalizeH="0" baseline="0" noProof="0" dirty="0">
                <a:ln>
                  <a:noFill/>
                </a:ln>
                <a:solidFill>
                  <a:srgbClr val="FFFFFF"/>
                </a:solidFill>
                <a:effectLst/>
                <a:uLnTx/>
                <a:uFillTx/>
                <a:latin typeface="Fredoka"/>
                <a:ea typeface="Fredoka"/>
                <a:cs typeface="Fredoka"/>
                <a:sym typeface="Fredoka"/>
              </a:rPr>
              <a:t>Medication expiry data for each manufacturer</a:t>
            </a:r>
          </a:p>
        </p:txBody>
      </p:sp>
      <p:sp>
        <p:nvSpPr>
          <p:cNvPr id="10" name="Freeform 10">
            <a:extLst>
              <a:ext uri="{FF2B5EF4-FFF2-40B4-BE49-F238E27FC236}">
                <a16:creationId xmlns:a16="http://schemas.microsoft.com/office/drawing/2014/main" id="{5BA34236-AF0F-A4B4-6772-51AAAF5CDA21}"/>
              </a:ext>
            </a:extLst>
          </p:cNvPr>
          <p:cNvSpPr/>
          <p:nvPr/>
        </p:nvSpPr>
        <p:spPr>
          <a:xfrm>
            <a:off x="10326120" y="9258300"/>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Freeform 11">
            <a:extLst>
              <a:ext uri="{FF2B5EF4-FFF2-40B4-BE49-F238E27FC236}">
                <a16:creationId xmlns:a16="http://schemas.microsoft.com/office/drawing/2014/main" id="{74E2A409-1D53-3457-7F93-CD152045709A}"/>
              </a:ext>
            </a:extLst>
          </p:cNvPr>
          <p:cNvSpPr/>
          <p:nvPr/>
        </p:nvSpPr>
        <p:spPr>
          <a:xfrm>
            <a:off x="-1426353" y="2512547"/>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9" name="Google Shape;455;p49">
            <a:extLst>
              <a:ext uri="{FF2B5EF4-FFF2-40B4-BE49-F238E27FC236}">
                <a16:creationId xmlns:a16="http://schemas.microsoft.com/office/drawing/2014/main" id="{F031E7E1-477F-4476-4880-CAE367C237C4}"/>
              </a:ext>
            </a:extLst>
          </p:cNvPr>
          <p:cNvGrpSpPr/>
          <p:nvPr/>
        </p:nvGrpSpPr>
        <p:grpSpPr>
          <a:xfrm>
            <a:off x="12115801" y="295027"/>
            <a:ext cx="5946538" cy="9531095"/>
            <a:chOff x="5394854" y="84335"/>
            <a:chExt cx="3594609" cy="4742283"/>
          </a:xfrm>
        </p:grpSpPr>
        <p:pic>
          <p:nvPicPr>
            <p:cNvPr id="13" name="Google Shape;456;p49">
              <a:extLst>
                <a:ext uri="{FF2B5EF4-FFF2-40B4-BE49-F238E27FC236}">
                  <a16:creationId xmlns:a16="http://schemas.microsoft.com/office/drawing/2014/main" id="{6A3848C1-8FB0-4936-8D64-E5D309C63B91}"/>
                </a:ext>
              </a:extLst>
            </p:cNvPr>
            <p:cNvPicPr preferRelativeResize="0"/>
            <p:nvPr/>
          </p:nvPicPr>
          <p:blipFill>
            <a:blip r:embed="rId8">
              <a:alphaModFix/>
            </a:blip>
            <a:stretch>
              <a:fillRect/>
            </a:stretch>
          </p:blipFill>
          <p:spPr>
            <a:xfrm rot="-10575549">
              <a:off x="6973459" y="3012874"/>
              <a:ext cx="1865311" cy="1754764"/>
            </a:xfrm>
            <a:prstGeom prst="rect">
              <a:avLst/>
            </a:prstGeom>
            <a:noFill/>
            <a:ln>
              <a:noFill/>
            </a:ln>
            <a:effectLst>
              <a:outerShdw blurRad="57150" dist="19050" dir="5400000" algn="bl" rotWithShape="0">
                <a:srgbClr val="333333">
                  <a:alpha val="50000"/>
                </a:srgbClr>
              </a:outerShdw>
            </a:effectLst>
          </p:spPr>
        </p:pic>
        <p:pic>
          <p:nvPicPr>
            <p:cNvPr id="17" name="Google Shape;457;p49">
              <a:extLst>
                <a:ext uri="{FF2B5EF4-FFF2-40B4-BE49-F238E27FC236}">
                  <a16:creationId xmlns:a16="http://schemas.microsoft.com/office/drawing/2014/main" id="{6431F6CC-749B-B2D1-9618-E131C759C2B3}"/>
                </a:ext>
              </a:extLst>
            </p:cNvPr>
            <p:cNvPicPr preferRelativeResize="0"/>
            <p:nvPr/>
          </p:nvPicPr>
          <p:blipFill>
            <a:blip r:embed="rId9">
              <a:alphaModFix/>
            </a:blip>
            <a:stretch>
              <a:fillRect/>
            </a:stretch>
          </p:blipFill>
          <p:spPr>
            <a:xfrm rot="-1864086">
              <a:off x="7575615" y="225622"/>
              <a:ext cx="1035326" cy="1754768"/>
            </a:xfrm>
            <a:prstGeom prst="rect">
              <a:avLst/>
            </a:prstGeom>
            <a:noFill/>
            <a:ln>
              <a:noFill/>
            </a:ln>
            <a:effectLst>
              <a:outerShdw blurRad="57150" dist="19050" dir="5400000" algn="bl" rotWithShape="0">
                <a:srgbClr val="333333">
                  <a:alpha val="50000"/>
                </a:srgbClr>
              </a:outerShdw>
            </a:effectLst>
          </p:spPr>
        </p:pic>
        <p:pic>
          <p:nvPicPr>
            <p:cNvPr id="18" name="Google Shape;458;p49">
              <a:extLst>
                <a:ext uri="{FF2B5EF4-FFF2-40B4-BE49-F238E27FC236}">
                  <a16:creationId xmlns:a16="http://schemas.microsoft.com/office/drawing/2014/main" id="{0DA6731F-54ED-166F-C405-482DF5E0B7C9}"/>
                </a:ext>
              </a:extLst>
            </p:cNvPr>
            <p:cNvPicPr preferRelativeResize="0"/>
            <p:nvPr/>
          </p:nvPicPr>
          <p:blipFill>
            <a:blip r:embed="rId10">
              <a:alphaModFix/>
            </a:blip>
            <a:stretch>
              <a:fillRect/>
            </a:stretch>
          </p:blipFill>
          <p:spPr>
            <a:xfrm rot="-1468978">
              <a:off x="5692464" y="1441674"/>
              <a:ext cx="1467972" cy="1754764"/>
            </a:xfrm>
            <a:prstGeom prst="rect">
              <a:avLst/>
            </a:prstGeom>
            <a:noFill/>
            <a:ln>
              <a:noFill/>
            </a:ln>
            <a:effectLst>
              <a:outerShdw blurRad="57150" dist="19050" dir="5400000" algn="bl" rotWithShape="0">
                <a:srgbClr val="333333">
                  <a:alpha val="50000"/>
                </a:srgbClr>
              </a:outerShdw>
            </a:effectLst>
          </p:spPr>
        </p:pic>
        <p:pic>
          <p:nvPicPr>
            <p:cNvPr id="19" name="Google Shape;459;p49">
              <a:extLst>
                <a:ext uri="{FF2B5EF4-FFF2-40B4-BE49-F238E27FC236}">
                  <a16:creationId xmlns:a16="http://schemas.microsoft.com/office/drawing/2014/main" id="{774C9A54-AA5C-7BEA-E1B4-2BF927B36EB7}"/>
                </a:ext>
              </a:extLst>
            </p:cNvPr>
            <p:cNvPicPr preferRelativeResize="0"/>
            <p:nvPr/>
          </p:nvPicPr>
          <p:blipFill>
            <a:blip r:embed="rId11">
              <a:alphaModFix/>
            </a:blip>
            <a:stretch>
              <a:fillRect/>
            </a:stretch>
          </p:blipFill>
          <p:spPr>
            <a:xfrm rot="4212119">
              <a:off x="8130777" y="2443638"/>
              <a:ext cx="490873" cy="554426"/>
            </a:xfrm>
            <a:prstGeom prst="rect">
              <a:avLst/>
            </a:prstGeom>
            <a:noFill/>
            <a:ln>
              <a:noFill/>
            </a:ln>
            <a:effectLst>
              <a:outerShdw blurRad="57150" dist="19050" dir="5400000" algn="bl" rotWithShape="0">
                <a:srgbClr val="333333">
                  <a:alpha val="50000"/>
                </a:srgbClr>
              </a:outerShdw>
            </a:effectLst>
          </p:spPr>
        </p:pic>
        <p:pic>
          <p:nvPicPr>
            <p:cNvPr id="20" name="Google Shape;460;p49">
              <a:extLst>
                <a:ext uri="{FF2B5EF4-FFF2-40B4-BE49-F238E27FC236}">
                  <a16:creationId xmlns:a16="http://schemas.microsoft.com/office/drawing/2014/main" id="{406683F7-C210-9066-1888-7DE39437AFBB}"/>
                </a:ext>
              </a:extLst>
            </p:cNvPr>
            <p:cNvPicPr preferRelativeResize="0"/>
            <p:nvPr/>
          </p:nvPicPr>
          <p:blipFill>
            <a:blip r:embed="rId12">
              <a:alphaModFix/>
            </a:blip>
            <a:stretch>
              <a:fillRect/>
            </a:stretch>
          </p:blipFill>
          <p:spPr>
            <a:xfrm>
              <a:off x="6550875" y="4231249"/>
              <a:ext cx="469561" cy="475800"/>
            </a:xfrm>
            <a:prstGeom prst="rect">
              <a:avLst/>
            </a:prstGeom>
            <a:noFill/>
            <a:ln>
              <a:noFill/>
            </a:ln>
            <a:effectLst>
              <a:outerShdw blurRad="57150" dist="19050" dir="5400000" algn="bl" rotWithShape="0">
                <a:srgbClr val="333333">
                  <a:alpha val="50000"/>
                </a:srgbClr>
              </a:outerShdw>
            </a:effectLst>
          </p:spPr>
        </p:pic>
        <p:pic>
          <p:nvPicPr>
            <p:cNvPr id="21" name="Google Shape;461;p49">
              <a:extLst>
                <a:ext uri="{FF2B5EF4-FFF2-40B4-BE49-F238E27FC236}">
                  <a16:creationId xmlns:a16="http://schemas.microsoft.com/office/drawing/2014/main" id="{988DC703-498A-1C13-1B67-DFFBDB1FFC09}"/>
                </a:ext>
              </a:extLst>
            </p:cNvPr>
            <p:cNvPicPr preferRelativeResize="0"/>
            <p:nvPr/>
          </p:nvPicPr>
          <p:blipFill>
            <a:blip r:embed="rId12">
              <a:alphaModFix/>
            </a:blip>
            <a:stretch>
              <a:fillRect/>
            </a:stretch>
          </p:blipFill>
          <p:spPr>
            <a:xfrm>
              <a:off x="6766400" y="380674"/>
              <a:ext cx="469561" cy="475800"/>
            </a:xfrm>
            <a:prstGeom prst="rect">
              <a:avLst/>
            </a:prstGeom>
            <a:noFill/>
            <a:ln>
              <a:noFill/>
            </a:ln>
            <a:effectLst>
              <a:outerShdw blurRad="57150" dist="19050" dir="5400000" algn="bl" rotWithShape="0">
                <a:srgbClr val="333333">
                  <a:alpha val="50000"/>
                </a:srgbClr>
              </a:outerShdw>
            </a:effectLst>
          </p:spPr>
        </p:pic>
        <p:pic>
          <p:nvPicPr>
            <p:cNvPr id="22" name="Google Shape;462;p49">
              <a:extLst>
                <a:ext uri="{FF2B5EF4-FFF2-40B4-BE49-F238E27FC236}">
                  <a16:creationId xmlns:a16="http://schemas.microsoft.com/office/drawing/2014/main" id="{FB86AB9F-FA87-5B02-4A66-B80A409BA7BD}"/>
                </a:ext>
              </a:extLst>
            </p:cNvPr>
            <p:cNvPicPr preferRelativeResize="0"/>
            <p:nvPr/>
          </p:nvPicPr>
          <p:blipFill>
            <a:blip r:embed="rId11">
              <a:alphaModFix/>
            </a:blip>
            <a:stretch>
              <a:fillRect/>
            </a:stretch>
          </p:blipFill>
          <p:spPr>
            <a:xfrm rot="854140">
              <a:off x="7072102" y="1908363"/>
              <a:ext cx="490872" cy="554426"/>
            </a:xfrm>
            <a:prstGeom prst="rect">
              <a:avLst/>
            </a:prstGeom>
            <a:noFill/>
            <a:ln>
              <a:noFill/>
            </a:ln>
            <a:effectLst>
              <a:outerShdw blurRad="57150" dist="19050" dir="5400000" algn="bl" rotWithShape="0">
                <a:srgbClr val="333333">
                  <a:alpha val="50000"/>
                </a:srgbClr>
              </a:outerShdw>
            </a:effectLst>
          </p:spPr>
        </p:pic>
      </p:grpSp>
      <p:pic>
        <p:nvPicPr>
          <p:cNvPr id="6" name="Picture 5" descr="A screenshot of a graph&#10;&#10;AI-generated content may be incorrect.">
            <a:extLst>
              <a:ext uri="{FF2B5EF4-FFF2-40B4-BE49-F238E27FC236}">
                <a16:creationId xmlns:a16="http://schemas.microsoft.com/office/drawing/2014/main" id="{7D892246-56F3-D9E0-EF8A-202AB66DAA67}"/>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77720" y="3259902"/>
            <a:ext cx="11955543" cy="6544588"/>
          </a:xfrm>
          <a:prstGeom prst="rect">
            <a:avLst/>
          </a:prstGeom>
        </p:spPr>
      </p:pic>
    </p:spTree>
    <p:extLst>
      <p:ext uri="{BB962C8B-B14F-4D97-AF65-F5344CB8AC3E}">
        <p14:creationId xmlns:p14="http://schemas.microsoft.com/office/powerpoint/2010/main" val="1026623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p:cNvGrpSpPr/>
        <p:nvPr/>
      </p:nvGrpSpPr>
      <p:grpSpPr>
        <a:xfrm>
          <a:off x="0" y="0"/>
          <a:ext cx="0" cy="0"/>
          <a:chOff x="0" y="0"/>
          <a:chExt cx="0" cy="0"/>
        </a:xfrm>
      </p:grpSpPr>
      <p:sp>
        <p:nvSpPr>
          <p:cNvPr id="2" name="Freeform 2"/>
          <p:cNvSpPr/>
          <p:nvPr/>
        </p:nvSpPr>
        <p:spPr>
          <a:xfrm rot="-7268802">
            <a:off x="-2095392" y="-2834377"/>
            <a:ext cx="19179332" cy="16250125"/>
          </a:xfrm>
          <a:custGeom>
            <a:avLst/>
            <a:gdLst/>
            <a:ahLst/>
            <a:cxnLst/>
            <a:rect l="l" t="t" r="r" b="b"/>
            <a:pathLst>
              <a:path w="19179332" h="16250125">
                <a:moveTo>
                  <a:pt x="0" y="0"/>
                </a:moveTo>
                <a:lnTo>
                  <a:pt x="19179332" y="0"/>
                </a:lnTo>
                <a:lnTo>
                  <a:pt x="19179332" y="16250125"/>
                </a:lnTo>
                <a:lnTo>
                  <a:pt x="0" y="16250125"/>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9991050">
            <a:off x="-4956893" y="-1365225"/>
            <a:ext cx="18089220" cy="12071220"/>
          </a:xfrm>
          <a:custGeom>
            <a:avLst/>
            <a:gdLst/>
            <a:ahLst/>
            <a:cxnLst/>
            <a:rect l="l" t="t" r="r" b="b"/>
            <a:pathLst>
              <a:path w="16723353" h="12071220">
                <a:moveTo>
                  <a:pt x="0" y="0"/>
                </a:moveTo>
                <a:lnTo>
                  <a:pt x="16723353" y="0"/>
                </a:lnTo>
                <a:lnTo>
                  <a:pt x="16723353" y="12071220"/>
                </a:lnTo>
                <a:lnTo>
                  <a:pt x="0" y="12071220"/>
                </a:lnTo>
                <a:lnTo>
                  <a:pt x="0" y="0"/>
                </a:lnTo>
                <a:close/>
              </a:path>
            </a:pathLst>
          </a:custGeom>
          <a:blipFill>
            <a:blip r:embed="rId4">
              <a:alphaModFix amt="35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5" name="TextBox 5"/>
          <p:cNvSpPr txBox="1"/>
          <p:nvPr/>
        </p:nvSpPr>
        <p:spPr>
          <a:xfrm>
            <a:off x="754285" y="587422"/>
            <a:ext cx="7567282" cy="1335405"/>
          </a:xfrm>
          <a:prstGeom prst="rect">
            <a:avLst/>
          </a:prstGeom>
        </p:spPr>
        <p:txBody>
          <a:bodyPr lIns="0" tIns="0" rIns="0" bIns="0" rtlCol="0" anchor="t">
            <a:spAutoFit/>
          </a:bodyPr>
          <a:lstStyle/>
          <a:p>
            <a:pPr algn="l">
              <a:lnSpc>
                <a:spcPts val="10919"/>
              </a:lnSpc>
            </a:pPr>
            <a:r>
              <a:rPr lang="en-US" sz="7800" dirty="0">
                <a:solidFill>
                  <a:srgbClr val="FFFFFF"/>
                </a:solidFill>
                <a:latin typeface="Fredoka"/>
                <a:ea typeface="Fredoka"/>
                <a:cs typeface="Fredoka"/>
                <a:sym typeface="Fredoka"/>
              </a:rPr>
              <a:t>Introduction</a:t>
            </a:r>
          </a:p>
        </p:txBody>
      </p:sp>
      <p:sp>
        <p:nvSpPr>
          <p:cNvPr id="6" name="TextBox 6"/>
          <p:cNvSpPr txBox="1"/>
          <p:nvPr/>
        </p:nvSpPr>
        <p:spPr>
          <a:xfrm>
            <a:off x="742319" y="2177503"/>
            <a:ext cx="11294803" cy="7956024"/>
          </a:xfrm>
          <a:prstGeom prst="rect">
            <a:avLst/>
          </a:prstGeom>
        </p:spPr>
        <p:txBody>
          <a:bodyPr wrap="square" lIns="0" tIns="0" rIns="0" bIns="0" rtlCol="0" anchor="t">
            <a:spAutoFit/>
          </a:bodyPr>
          <a:lstStyle/>
          <a:p>
            <a:pPr algn="just">
              <a:lnSpc>
                <a:spcPts val="4759"/>
              </a:lnSpc>
            </a:pPr>
            <a:r>
              <a:rPr lang="en-US" sz="3399" b="1" dirty="0">
                <a:solidFill>
                  <a:srgbClr val="FFFFFF"/>
                </a:solidFill>
                <a:latin typeface="Montserrat Medium"/>
                <a:ea typeface="Montserrat Medium"/>
                <a:cs typeface="Montserrat Medium"/>
                <a:sym typeface="Montserrat Medium"/>
              </a:rPr>
              <a:t>The Hospital pharmacy Management System is a smart digital solution built on a structured database of 12 integrated tables, including patients, prescriptions, medicines, billing, and suppliers. By leveraging this rich data and applying machine learning Random Forest Classifier trained on heart failure data .</a:t>
            </a:r>
          </a:p>
          <a:p>
            <a:pPr algn="just">
              <a:lnSpc>
                <a:spcPts val="4759"/>
              </a:lnSpc>
            </a:pPr>
            <a:r>
              <a:rPr lang="en-US" sz="3399" b="1" dirty="0">
                <a:solidFill>
                  <a:srgbClr val="FFFFFF"/>
                </a:solidFill>
                <a:latin typeface="Montserrat Medium"/>
                <a:ea typeface="Montserrat Medium"/>
                <a:cs typeface="Montserrat Medium"/>
                <a:sym typeface="Montserrat Medium"/>
              </a:rPr>
              <a:t> </a:t>
            </a:r>
          </a:p>
          <a:p>
            <a:pPr algn="just">
              <a:lnSpc>
                <a:spcPts val="4759"/>
              </a:lnSpc>
            </a:pPr>
            <a:r>
              <a:rPr lang="en-US" sz="3399" b="1" dirty="0">
                <a:solidFill>
                  <a:srgbClr val="FFFFFF"/>
                </a:solidFill>
                <a:latin typeface="Montserrat Medium"/>
                <a:ea typeface="Montserrat Medium"/>
                <a:cs typeface="Montserrat Medium"/>
                <a:sym typeface="Montserrat Medium"/>
              </a:rPr>
              <a:t>The system can uncover hidden patterns, predict patient risks, and support proactive, data-driven healthcare decisions. This integration enhances personalized treatment planning and improved patient outcomes.</a:t>
            </a:r>
          </a:p>
        </p:txBody>
      </p:sp>
      <p:sp>
        <p:nvSpPr>
          <p:cNvPr id="7" name="Freeform 7"/>
          <p:cNvSpPr/>
          <p:nvPr/>
        </p:nvSpPr>
        <p:spPr>
          <a:xfrm>
            <a:off x="11597769" y="257794"/>
            <a:ext cx="1777054" cy="1444596"/>
          </a:xfrm>
          <a:custGeom>
            <a:avLst/>
            <a:gdLst/>
            <a:ahLst/>
            <a:cxnLst/>
            <a:rect l="l" t="t" r="r" b="b"/>
            <a:pathLst>
              <a:path w="1777054" h="1444596">
                <a:moveTo>
                  <a:pt x="0" y="0"/>
                </a:moveTo>
                <a:lnTo>
                  <a:pt x="1777054" y="0"/>
                </a:lnTo>
                <a:lnTo>
                  <a:pt x="1777054" y="1444596"/>
                </a:lnTo>
                <a:lnTo>
                  <a:pt x="0" y="144459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8" name="Freeform 8"/>
          <p:cNvSpPr/>
          <p:nvPr/>
        </p:nvSpPr>
        <p:spPr>
          <a:xfrm>
            <a:off x="16686699" y="74712"/>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8">
              <a:alphaModFix amt="54000"/>
              <a:extLst>
                <a:ext uri="{96DAC541-7B7A-43D3-8B79-37D633B846F1}">
                  <asvg:svgBlip xmlns:asvg="http://schemas.microsoft.com/office/drawing/2016/SVG/main" r:embed="rId9"/>
                </a:ext>
              </a:extLst>
            </a:blip>
            <a:stretch>
              <a:fillRect/>
            </a:stretch>
          </a:blipFill>
        </p:spPr>
        <p:txBody>
          <a:bodyPr/>
          <a:lstStyle/>
          <a:p>
            <a:endParaRPr lang="en-US"/>
          </a:p>
        </p:txBody>
      </p:sp>
      <p:sp>
        <p:nvSpPr>
          <p:cNvPr id="9" name="Freeform 9"/>
          <p:cNvSpPr/>
          <p:nvPr/>
        </p:nvSpPr>
        <p:spPr>
          <a:xfrm>
            <a:off x="5167162" y="9772650"/>
            <a:ext cx="1807620" cy="1028700"/>
          </a:xfrm>
          <a:custGeom>
            <a:avLst/>
            <a:gdLst/>
            <a:ahLst/>
            <a:cxnLst/>
            <a:rect l="l" t="t" r="r" b="b"/>
            <a:pathLst>
              <a:path w="1807620" h="1028700">
                <a:moveTo>
                  <a:pt x="0" y="0"/>
                </a:moveTo>
                <a:lnTo>
                  <a:pt x="1807620" y="0"/>
                </a:lnTo>
                <a:lnTo>
                  <a:pt x="1807620" y="1028700"/>
                </a:lnTo>
                <a:lnTo>
                  <a:pt x="0" y="1028700"/>
                </a:lnTo>
                <a:lnTo>
                  <a:pt x="0" y="0"/>
                </a:lnTo>
                <a:close/>
              </a:path>
            </a:pathLst>
          </a:custGeom>
          <a:blipFill>
            <a:blip r:embed="rId8">
              <a:alphaModFix amt="54000"/>
              <a:extLst>
                <a:ext uri="{96DAC541-7B7A-43D3-8B79-37D633B846F1}">
                  <asvg:svgBlip xmlns:asvg="http://schemas.microsoft.com/office/drawing/2016/SVG/main" r:embed="rId9"/>
                </a:ext>
              </a:extLst>
            </a:blip>
            <a:stretch>
              <a:fillRect/>
            </a:stretch>
          </a:blipFill>
        </p:spPr>
        <p:txBody>
          <a:bodyPr/>
          <a:lstStyle/>
          <a:p>
            <a:endParaRPr lang="en-US"/>
          </a:p>
        </p:txBody>
      </p:sp>
      <p:grpSp>
        <p:nvGrpSpPr>
          <p:cNvPr id="11" name="Google Shape;259;p37">
            <a:extLst>
              <a:ext uri="{FF2B5EF4-FFF2-40B4-BE49-F238E27FC236}">
                <a16:creationId xmlns:a16="http://schemas.microsoft.com/office/drawing/2014/main" id="{1B70DC38-3398-6EC3-146B-8ECAE9123945}"/>
              </a:ext>
            </a:extLst>
          </p:cNvPr>
          <p:cNvGrpSpPr/>
          <p:nvPr/>
        </p:nvGrpSpPr>
        <p:grpSpPr>
          <a:xfrm>
            <a:off x="13510434" y="257794"/>
            <a:ext cx="4616971" cy="9771411"/>
            <a:chOff x="6399423" y="342725"/>
            <a:chExt cx="2434177" cy="4836222"/>
          </a:xfrm>
        </p:grpSpPr>
        <p:pic>
          <p:nvPicPr>
            <p:cNvPr id="12" name="Google Shape;260;p37">
              <a:extLst>
                <a:ext uri="{FF2B5EF4-FFF2-40B4-BE49-F238E27FC236}">
                  <a16:creationId xmlns:a16="http://schemas.microsoft.com/office/drawing/2014/main" id="{3EDCFA0B-4CE5-A7C8-1C14-0BF09500ECF0}"/>
                </a:ext>
              </a:extLst>
            </p:cNvPr>
            <p:cNvPicPr preferRelativeResize="0"/>
            <p:nvPr/>
          </p:nvPicPr>
          <p:blipFill>
            <a:blip r:embed="rId10">
              <a:alphaModFix/>
            </a:blip>
            <a:stretch>
              <a:fillRect/>
            </a:stretch>
          </p:blipFill>
          <p:spPr>
            <a:xfrm rot="-6068477">
              <a:off x="6271990" y="3167422"/>
              <a:ext cx="2208122" cy="1555905"/>
            </a:xfrm>
            <a:prstGeom prst="rect">
              <a:avLst/>
            </a:prstGeom>
            <a:noFill/>
            <a:ln>
              <a:noFill/>
            </a:ln>
            <a:effectLst>
              <a:outerShdw blurRad="57150" dist="19050" dir="5400000" algn="bl" rotWithShape="0">
                <a:schemeClr val="dk1">
                  <a:alpha val="50000"/>
                </a:schemeClr>
              </a:outerShdw>
            </a:effectLst>
          </p:spPr>
        </p:pic>
        <p:pic>
          <p:nvPicPr>
            <p:cNvPr id="13" name="Google Shape;261;p37">
              <a:extLst>
                <a:ext uri="{FF2B5EF4-FFF2-40B4-BE49-F238E27FC236}">
                  <a16:creationId xmlns:a16="http://schemas.microsoft.com/office/drawing/2014/main" id="{47FEE97C-26A1-E5D5-249C-D28CCDC692AD}"/>
                </a:ext>
              </a:extLst>
            </p:cNvPr>
            <p:cNvPicPr preferRelativeResize="0"/>
            <p:nvPr/>
          </p:nvPicPr>
          <p:blipFill>
            <a:blip r:embed="rId11">
              <a:alphaModFix/>
            </a:blip>
            <a:stretch>
              <a:fillRect/>
            </a:stretch>
          </p:blipFill>
          <p:spPr>
            <a:xfrm>
              <a:off x="6500851" y="342725"/>
              <a:ext cx="1750402" cy="1366269"/>
            </a:xfrm>
            <a:prstGeom prst="rect">
              <a:avLst/>
            </a:prstGeom>
            <a:noFill/>
            <a:ln>
              <a:noFill/>
            </a:ln>
            <a:effectLst>
              <a:outerShdw blurRad="57150" dist="19050" dir="5400000" algn="bl" rotWithShape="0">
                <a:schemeClr val="dk1">
                  <a:alpha val="50000"/>
                </a:schemeClr>
              </a:outerShdw>
            </a:effectLst>
          </p:spPr>
        </p:pic>
        <p:pic>
          <p:nvPicPr>
            <p:cNvPr id="14" name="Google Shape;262;p37">
              <a:extLst>
                <a:ext uri="{FF2B5EF4-FFF2-40B4-BE49-F238E27FC236}">
                  <a16:creationId xmlns:a16="http://schemas.microsoft.com/office/drawing/2014/main" id="{8C80A2DF-DF42-21A2-12FF-C18E271A5365}"/>
                </a:ext>
              </a:extLst>
            </p:cNvPr>
            <p:cNvPicPr preferRelativeResize="0"/>
            <p:nvPr/>
          </p:nvPicPr>
          <p:blipFill>
            <a:blip r:embed="rId12">
              <a:alphaModFix/>
            </a:blip>
            <a:stretch>
              <a:fillRect/>
            </a:stretch>
          </p:blipFill>
          <p:spPr>
            <a:xfrm>
              <a:off x="6672325" y="1334260"/>
              <a:ext cx="1854576" cy="1430415"/>
            </a:xfrm>
            <a:prstGeom prst="rect">
              <a:avLst/>
            </a:prstGeom>
            <a:noFill/>
            <a:ln>
              <a:noFill/>
            </a:ln>
            <a:effectLst>
              <a:outerShdw blurRad="57150" dist="19050" dir="5400000" algn="bl" rotWithShape="0">
                <a:schemeClr val="dk1">
                  <a:alpha val="50000"/>
                </a:schemeClr>
              </a:outerShdw>
            </a:effectLst>
          </p:spPr>
        </p:pic>
        <p:pic>
          <p:nvPicPr>
            <p:cNvPr id="15" name="Google Shape;263;p37">
              <a:extLst>
                <a:ext uri="{FF2B5EF4-FFF2-40B4-BE49-F238E27FC236}">
                  <a16:creationId xmlns:a16="http://schemas.microsoft.com/office/drawing/2014/main" id="{2A3636A0-65F4-F291-4BCB-15C2B6DE9744}"/>
                </a:ext>
              </a:extLst>
            </p:cNvPr>
            <p:cNvPicPr preferRelativeResize="0"/>
            <p:nvPr/>
          </p:nvPicPr>
          <p:blipFill>
            <a:blip r:embed="rId13">
              <a:alphaModFix/>
            </a:blip>
            <a:stretch>
              <a:fillRect/>
            </a:stretch>
          </p:blipFill>
          <p:spPr>
            <a:xfrm>
              <a:off x="7995951" y="2614099"/>
              <a:ext cx="356725" cy="361475"/>
            </a:xfrm>
            <a:prstGeom prst="rect">
              <a:avLst/>
            </a:prstGeom>
            <a:noFill/>
            <a:ln>
              <a:noFill/>
            </a:ln>
            <a:effectLst>
              <a:outerShdw blurRad="57150" dist="19050" dir="5400000" algn="bl" rotWithShape="0">
                <a:schemeClr val="dk1">
                  <a:alpha val="50000"/>
                </a:schemeClr>
              </a:outerShdw>
            </a:effectLst>
          </p:spPr>
        </p:pic>
        <p:pic>
          <p:nvPicPr>
            <p:cNvPr id="16" name="Google Shape;264;p37">
              <a:extLst>
                <a:ext uri="{FF2B5EF4-FFF2-40B4-BE49-F238E27FC236}">
                  <a16:creationId xmlns:a16="http://schemas.microsoft.com/office/drawing/2014/main" id="{137023D6-7744-9E04-C45C-6DB7609D6301}"/>
                </a:ext>
              </a:extLst>
            </p:cNvPr>
            <p:cNvPicPr preferRelativeResize="0"/>
            <p:nvPr/>
          </p:nvPicPr>
          <p:blipFill>
            <a:blip r:embed="rId14">
              <a:alphaModFix/>
            </a:blip>
            <a:stretch>
              <a:fillRect/>
            </a:stretch>
          </p:blipFill>
          <p:spPr>
            <a:xfrm>
              <a:off x="8476875" y="3195835"/>
              <a:ext cx="356725" cy="402915"/>
            </a:xfrm>
            <a:prstGeom prst="rect">
              <a:avLst/>
            </a:prstGeom>
            <a:noFill/>
            <a:ln>
              <a:noFill/>
            </a:ln>
            <a:effectLst>
              <a:outerShdw blurRad="57150" dist="19050" dir="5400000" algn="bl" rotWithShape="0">
                <a:schemeClr val="dk1">
                  <a:alpha val="50000"/>
                </a:schemeClr>
              </a:outerShdw>
            </a:effectLst>
          </p:spPr>
        </p:pic>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CEA64D94-1CD3-F4E5-422F-560DF00D5F0C}"/>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0374D490-98C8-F66C-E5A0-B40F280EC4EE}"/>
              </a:ext>
            </a:extLst>
          </p:cNvPr>
          <p:cNvSpPr/>
          <p:nvPr/>
        </p:nvSpPr>
        <p:spPr>
          <a:xfrm rot="9987743">
            <a:off x="-5159362" y="-2384897"/>
            <a:ext cx="19993519" cy="16250125"/>
          </a:xfrm>
          <a:custGeom>
            <a:avLst/>
            <a:gdLst/>
            <a:ahLst/>
            <a:cxnLst/>
            <a:rect l="l" t="t" r="r" b="b"/>
            <a:pathLst>
              <a:path w="19179332" h="16250125">
                <a:moveTo>
                  <a:pt x="0" y="0"/>
                </a:moveTo>
                <a:lnTo>
                  <a:pt x="19179331" y="0"/>
                </a:lnTo>
                <a:lnTo>
                  <a:pt x="19179331" y="16250124"/>
                </a:lnTo>
                <a:lnTo>
                  <a:pt x="0" y="16250124"/>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a:extLst>
              <a:ext uri="{FF2B5EF4-FFF2-40B4-BE49-F238E27FC236}">
                <a16:creationId xmlns:a16="http://schemas.microsoft.com/office/drawing/2014/main" id="{490C862D-02D7-9458-8FF9-70914581F6DD}"/>
              </a:ext>
            </a:extLst>
          </p:cNvPr>
          <p:cNvSpPr/>
          <p:nvPr/>
        </p:nvSpPr>
        <p:spPr>
          <a:xfrm rot="-378541">
            <a:off x="-374719" y="-372707"/>
            <a:ext cx="17201471" cy="12416335"/>
          </a:xfrm>
          <a:custGeom>
            <a:avLst/>
            <a:gdLst/>
            <a:ahLst/>
            <a:cxnLst/>
            <a:rect l="l" t="t" r="r" b="b"/>
            <a:pathLst>
              <a:path w="17201471" h="12416335">
                <a:moveTo>
                  <a:pt x="0" y="0"/>
                </a:moveTo>
                <a:lnTo>
                  <a:pt x="17201471" y="0"/>
                </a:lnTo>
                <a:lnTo>
                  <a:pt x="17201471" y="12416334"/>
                </a:lnTo>
                <a:lnTo>
                  <a:pt x="0" y="12416334"/>
                </a:lnTo>
                <a:lnTo>
                  <a:pt x="0" y="0"/>
                </a:lnTo>
                <a:close/>
              </a:path>
            </a:pathLst>
          </a:custGeom>
          <a:blipFill>
            <a:blip r:embed="rId4">
              <a:alphaModFix amt="35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TextBox 5">
            <a:extLst>
              <a:ext uri="{FF2B5EF4-FFF2-40B4-BE49-F238E27FC236}">
                <a16:creationId xmlns:a16="http://schemas.microsoft.com/office/drawing/2014/main" id="{98BCE55F-9529-2ECB-3358-CFDA57D8D2AE}"/>
              </a:ext>
            </a:extLst>
          </p:cNvPr>
          <p:cNvSpPr txBox="1"/>
          <p:nvPr/>
        </p:nvSpPr>
        <p:spPr>
          <a:xfrm>
            <a:off x="273898" y="-14180"/>
            <a:ext cx="13442102" cy="2680349"/>
          </a:xfrm>
          <a:prstGeom prst="rect">
            <a:avLst/>
          </a:prstGeom>
        </p:spPr>
        <p:txBody>
          <a:bodyPr wrap="square" lIns="0" tIns="0" rIns="0" bIns="0" rtlCol="0" anchor="t">
            <a:spAutoFit/>
          </a:bodyPr>
          <a:lstStyle/>
          <a:p>
            <a:pPr marL="0" marR="0" lvl="0" indent="0" algn="l" defTabSz="914400" rtl="0" eaLnBrk="1" fontAlgn="auto" latinLnBrk="0" hangingPunct="1">
              <a:lnSpc>
                <a:spcPts val="10919"/>
              </a:lnSpc>
              <a:spcBef>
                <a:spcPts val="0"/>
              </a:spcBef>
              <a:spcAft>
                <a:spcPts val="0"/>
              </a:spcAft>
              <a:buClrTx/>
              <a:buSzTx/>
              <a:buFontTx/>
              <a:buNone/>
              <a:tabLst/>
              <a:defRPr/>
            </a:pPr>
            <a:r>
              <a:rPr lang="en-US" sz="7800" dirty="0">
                <a:solidFill>
                  <a:srgbClr val="FFFFFF"/>
                </a:solidFill>
                <a:latin typeface="Fredoka"/>
                <a:ea typeface="Fredoka"/>
                <a:cs typeface="Fredoka"/>
                <a:sym typeface="Fredoka"/>
              </a:rPr>
              <a:t>Prescriptions classified by specialization and gender </a:t>
            </a:r>
            <a:endParaRPr kumimoji="0" lang="en-US" sz="7800" b="0" i="0" u="none" strike="noStrike" kern="1200" cap="none" spc="0" normalizeH="0" baseline="0" noProof="0" dirty="0">
              <a:ln>
                <a:noFill/>
              </a:ln>
              <a:solidFill>
                <a:srgbClr val="FFFFFF"/>
              </a:solidFill>
              <a:effectLst/>
              <a:uLnTx/>
              <a:uFillTx/>
              <a:latin typeface="Fredoka"/>
              <a:ea typeface="Fredoka"/>
              <a:cs typeface="Fredoka"/>
              <a:sym typeface="Fredoka"/>
            </a:endParaRPr>
          </a:p>
        </p:txBody>
      </p:sp>
      <p:sp>
        <p:nvSpPr>
          <p:cNvPr id="10" name="Freeform 10">
            <a:extLst>
              <a:ext uri="{FF2B5EF4-FFF2-40B4-BE49-F238E27FC236}">
                <a16:creationId xmlns:a16="http://schemas.microsoft.com/office/drawing/2014/main" id="{413953CF-F347-9137-7D3A-6982519CD338}"/>
              </a:ext>
            </a:extLst>
          </p:cNvPr>
          <p:cNvSpPr/>
          <p:nvPr/>
        </p:nvSpPr>
        <p:spPr>
          <a:xfrm>
            <a:off x="10326120" y="9258300"/>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Freeform 11">
            <a:extLst>
              <a:ext uri="{FF2B5EF4-FFF2-40B4-BE49-F238E27FC236}">
                <a16:creationId xmlns:a16="http://schemas.microsoft.com/office/drawing/2014/main" id="{2F8F9C8F-35DF-364D-142C-DCA72D0058A0}"/>
              </a:ext>
            </a:extLst>
          </p:cNvPr>
          <p:cNvSpPr/>
          <p:nvPr/>
        </p:nvSpPr>
        <p:spPr>
          <a:xfrm>
            <a:off x="-1426353" y="2512547"/>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9" name="Google Shape;455;p49">
            <a:extLst>
              <a:ext uri="{FF2B5EF4-FFF2-40B4-BE49-F238E27FC236}">
                <a16:creationId xmlns:a16="http://schemas.microsoft.com/office/drawing/2014/main" id="{DD330B69-CC0A-3CCB-359B-54A9D5D19A69}"/>
              </a:ext>
            </a:extLst>
          </p:cNvPr>
          <p:cNvGrpSpPr/>
          <p:nvPr/>
        </p:nvGrpSpPr>
        <p:grpSpPr>
          <a:xfrm>
            <a:off x="12115801" y="295027"/>
            <a:ext cx="5946538" cy="9531095"/>
            <a:chOff x="5394854" y="84335"/>
            <a:chExt cx="3594609" cy="4742283"/>
          </a:xfrm>
        </p:grpSpPr>
        <p:pic>
          <p:nvPicPr>
            <p:cNvPr id="13" name="Google Shape;456;p49">
              <a:extLst>
                <a:ext uri="{FF2B5EF4-FFF2-40B4-BE49-F238E27FC236}">
                  <a16:creationId xmlns:a16="http://schemas.microsoft.com/office/drawing/2014/main" id="{9DAA3C23-6FF8-60D5-E010-BC1EE3038769}"/>
                </a:ext>
              </a:extLst>
            </p:cNvPr>
            <p:cNvPicPr preferRelativeResize="0"/>
            <p:nvPr/>
          </p:nvPicPr>
          <p:blipFill>
            <a:blip r:embed="rId8">
              <a:alphaModFix/>
            </a:blip>
            <a:stretch>
              <a:fillRect/>
            </a:stretch>
          </p:blipFill>
          <p:spPr>
            <a:xfrm rot="-10575549">
              <a:off x="6973459" y="3012874"/>
              <a:ext cx="1865311" cy="1754764"/>
            </a:xfrm>
            <a:prstGeom prst="rect">
              <a:avLst/>
            </a:prstGeom>
            <a:noFill/>
            <a:ln>
              <a:noFill/>
            </a:ln>
            <a:effectLst>
              <a:outerShdw blurRad="57150" dist="19050" dir="5400000" algn="bl" rotWithShape="0">
                <a:srgbClr val="333333">
                  <a:alpha val="50000"/>
                </a:srgbClr>
              </a:outerShdw>
            </a:effectLst>
          </p:spPr>
        </p:pic>
        <p:pic>
          <p:nvPicPr>
            <p:cNvPr id="17" name="Google Shape;457;p49">
              <a:extLst>
                <a:ext uri="{FF2B5EF4-FFF2-40B4-BE49-F238E27FC236}">
                  <a16:creationId xmlns:a16="http://schemas.microsoft.com/office/drawing/2014/main" id="{F04D4DE2-704A-E08A-A0AC-8347F89EBFEE}"/>
                </a:ext>
              </a:extLst>
            </p:cNvPr>
            <p:cNvPicPr preferRelativeResize="0"/>
            <p:nvPr/>
          </p:nvPicPr>
          <p:blipFill>
            <a:blip r:embed="rId9">
              <a:alphaModFix/>
            </a:blip>
            <a:stretch>
              <a:fillRect/>
            </a:stretch>
          </p:blipFill>
          <p:spPr>
            <a:xfrm rot="-1864086">
              <a:off x="7575615" y="225622"/>
              <a:ext cx="1035326" cy="1754768"/>
            </a:xfrm>
            <a:prstGeom prst="rect">
              <a:avLst/>
            </a:prstGeom>
            <a:noFill/>
            <a:ln>
              <a:noFill/>
            </a:ln>
            <a:effectLst>
              <a:outerShdw blurRad="57150" dist="19050" dir="5400000" algn="bl" rotWithShape="0">
                <a:srgbClr val="333333">
                  <a:alpha val="50000"/>
                </a:srgbClr>
              </a:outerShdw>
            </a:effectLst>
          </p:spPr>
        </p:pic>
        <p:pic>
          <p:nvPicPr>
            <p:cNvPr id="18" name="Google Shape;458;p49">
              <a:extLst>
                <a:ext uri="{FF2B5EF4-FFF2-40B4-BE49-F238E27FC236}">
                  <a16:creationId xmlns:a16="http://schemas.microsoft.com/office/drawing/2014/main" id="{BDAE699B-9A77-81BD-30A0-E06C5A34961E}"/>
                </a:ext>
              </a:extLst>
            </p:cNvPr>
            <p:cNvPicPr preferRelativeResize="0"/>
            <p:nvPr/>
          </p:nvPicPr>
          <p:blipFill>
            <a:blip r:embed="rId10">
              <a:alphaModFix/>
            </a:blip>
            <a:stretch>
              <a:fillRect/>
            </a:stretch>
          </p:blipFill>
          <p:spPr>
            <a:xfrm rot="-1468978">
              <a:off x="5692464" y="1441674"/>
              <a:ext cx="1467972" cy="1754764"/>
            </a:xfrm>
            <a:prstGeom prst="rect">
              <a:avLst/>
            </a:prstGeom>
            <a:noFill/>
            <a:ln>
              <a:noFill/>
            </a:ln>
            <a:effectLst>
              <a:outerShdw blurRad="57150" dist="19050" dir="5400000" algn="bl" rotWithShape="0">
                <a:srgbClr val="333333">
                  <a:alpha val="50000"/>
                </a:srgbClr>
              </a:outerShdw>
            </a:effectLst>
          </p:spPr>
        </p:pic>
        <p:pic>
          <p:nvPicPr>
            <p:cNvPr id="19" name="Google Shape;459;p49">
              <a:extLst>
                <a:ext uri="{FF2B5EF4-FFF2-40B4-BE49-F238E27FC236}">
                  <a16:creationId xmlns:a16="http://schemas.microsoft.com/office/drawing/2014/main" id="{2B1495FC-5492-C5BF-0723-CB18B6E0FE58}"/>
                </a:ext>
              </a:extLst>
            </p:cNvPr>
            <p:cNvPicPr preferRelativeResize="0"/>
            <p:nvPr/>
          </p:nvPicPr>
          <p:blipFill>
            <a:blip r:embed="rId11">
              <a:alphaModFix/>
            </a:blip>
            <a:stretch>
              <a:fillRect/>
            </a:stretch>
          </p:blipFill>
          <p:spPr>
            <a:xfrm rot="4212119">
              <a:off x="8130777" y="2443638"/>
              <a:ext cx="490873" cy="554426"/>
            </a:xfrm>
            <a:prstGeom prst="rect">
              <a:avLst/>
            </a:prstGeom>
            <a:noFill/>
            <a:ln>
              <a:noFill/>
            </a:ln>
            <a:effectLst>
              <a:outerShdw blurRad="57150" dist="19050" dir="5400000" algn="bl" rotWithShape="0">
                <a:srgbClr val="333333">
                  <a:alpha val="50000"/>
                </a:srgbClr>
              </a:outerShdw>
            </a:effectLst>
          </p:spPr>
        </p:pic>
        <p:pic>
          <p:nvPicPr>
            <p:cNvPr id="20" name="Google Shape;460;p49">
              <a:extLst>
                <a:ext uri="{FF2B5EF4-FFF2-40B4-BE49-F238E27FC236}">
                  <a16:creationId xmlns:a16="http://schemas.microsoft.com/office/drawing/2014/main" id="{583A136D-51A4-44BD-528A-C70EA3F57BB6}"/>
                </a:ext>
              </a:extLst>
            </p:cNvPr>
            <p:cNvPicPr preferRelativeResize="0"/>
            <p:nvPr/>
          </p:nvPicPr>
          <p:blipFill>
            <a:blip r:embed="rId12">
              <a:alphaModFix/>
            </a:blip>
            <a:stretch>
              <a:fillRect/>
            </a:stretch>
          </p:blipFill>
          <p:spPr>
            <a:xfrm>
              <a:off x="6550875" y="4231249"/>
              <a:ext cx="469561" cy="475800"/>
            </a:xfrm>
            <a:prstGeom prst="rect">
              <a:avLst/>
            </a:prstGeom>
            <a:noFill/>
            <a:ln>
              <a:noFill/>
            </a:ln>
            <a:effectLst>
              <a:outerShdw blurRad="57150" dist="19050" dir="5400000" algn="bl" rotWithShape="0">
                <a:srgbClr val="333333">
                  <a:alpha val="50000"/>
                </a:srgbClr>
              </a:outerShdw>
            </a:effectLst>
          </p:spPr>
        </p:pic>
        <p:pic>
          <p:nvPicPr>
            <p:cNvPr id="21" name="Google Shape;461;p49">
              <a:extLst>
                <a:ext uri="{FF2B5EF4-FFF2-40B4-BE49-F238E27FC236}">
                  <a16:creationId xmlns:a16="http://schemas.microsoft.com/office/drawing/2014/main" id="{16DB1024-12D5-AE55-145F-1AD91AC17B5E}"/>
                </a:ext>
              </a:extLst>
            </p:cNvPr>
            <p:cNvPicPr preferRelativeResize="0"/>
            <p:nvPr/>
          </p:nvPicPr>
          <p:blipFill>
            <a:blip r:embed="rId12">
              <a:alphaModFix/>
            </a:blip>
            <a:stretch>
              <a:fillRect/>
            </a:stretch>
          </p:blipFill>
          <p:spPr>
            <a:xfrm>
              <a:off x="6766400" y="380674"/>
              <a:ext cx="469561" cy="475800"/>
            </a:xfrm>
            <a:prstGeom prst="rect">
              <a:avLst/>
            </a:prstGeom>
            <a:noFill/>
            <a:ln>
              <a:noFill/>
            </a:ln>
            <a:effectLst>
              <a:outerShdw blurRad="57150" dist="19050" dir="5400000" algn="bl" rotWithShape="0">
                <a:srgbClr val="333333">
                  <a:alpha val="50000"/>
                </a:srgbClr>
              </a:outerShdw>
            </a:effectLst>
          </p:spPr>
        </p:pic>
        <p:pic>
          <p:nvPicPr>
            <p:cNvPr id="22" name="Google Shape;462;p49">
              <a:extLst>
                <a:ext uri="{FF2B5EF4-FFF2-40B4-BE49-F238E27FC236}">
                  <a16:creationId xmlns:a16="http://schemas.microsoft.com/office/drawing/2014/main" id="{E8803AEB-A136-DF11-C4B4-838859E77BA1}"/>
                </a:ext>
              </a:extLst>
            </p:cNvPr>
            <p:cNvPicPr preferRelativeResize="0"/>
            <p:nvPr/>
          </p:nvPicPr>
          <p:blipFill>
            <a:blip r:embed="rId11">
              <a:alphaModFix/>
            </a:blip>
            <a:stretch>
              <a:fillRect/>
            </a:stretch>
          </p:blipFill>
          <p:spPr>
            <a:xfrm rot="854140">
              <a:off x="7072102" y="1908363"/>
              <a:ext cx="490872" cy="554426"/>
            </a:xfrm>
            <a:prstGeom prst="rect">
              <a:avLst/>
            </a:prstGeom>
            <a:noFill/>
            <a:ln>
              <a:noFill/>
            </a:ln>
            <a:effectLst>
              <a:outerShdw blurRad="57150" dist="19050" dir="5400000" algn="bl" rotWithShape="0">
                <a:srgbClr val="333333">
                  <a:alpha val="50000"/>
                </a:srgbClr>
              </a:outerShdw>
            </a:effectLst>
          </p:spPr>
        </p:pic>
      </p:grpSp>
      <p:pic>
        <p:nvPicPr>
          <p:cNvPr id="6" name="Picture 5" descr="A screenshot of a computer&#10;&#10;AI-generated content may be incorrect.">
            <a:extLst>
              <a:ext uri="{FF2B5EF4-FFF2-40B4-BE49-F238E27FC236}">
                <a16:creationId xmlns:a16="http://schemas.microsoft.com/office/drawing/2014/main" id="{EF495618-0289-C047-7FAA-56AD1B9F7BB4}"/>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52214" y="2950129"/>
            <a:ext cx="11734317" cy="6587959"/>
          </a:xfrm>
          <a:prstGeom prst="rect">
            <a:avLst/>
          </a:prstGeom>
        </p:spPr>
      </p:pic>
    </p:spTree>
    <p:extLst>
      <p:ext uri="{BB962C8B-B14F-4D97-AF65-F5344CB8AC3E}">
        <p14:creationId xmlns:p14="http://schemas.microsoft.com/office/powerpoint/2010/main" val="6339749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C3DB5DC2-CD75-3931-31F3-DD3ABB45809A}"/>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9763621E-1A08-24A9-DFF2-CC951AAEDD67}"/>
              </a:ext>
            </a:extLst>
          </p:cNvPr>
          <p:cNvSpPr/>
          <p:nvPr/>
        </p:nvSpPr>
        <p:spPr>
          <a:xfrm rot="9987743">
            <a:off x="-5159362" y="-2384897"/>
            <a:ext cx="19993519" cy="16250125"/>
          </a:xfrm>
          <a:custGeom>
            <a:avLst/>
            <a:gdLst/>
            <a:ahLst/>
            <a:cxnLst/>
            <a:rect l="l" t="t" r="r" b="b"/>
            <a:pathLst>
              <a:path w="19179332" h="16250125">
                <a:moveTo>
                  <a:pt x="0" y="0"/>
                </a:moveTo>
                <a:lnTo>
                  <a:pt x="19179331" y="0"/>
                </a:lnTo>
                <a:lnTo>
                  <a:pt x="19179331" y="16250124"/>
                </a:lnTo>
                <a:lnTo>
                  <a:pt x="0" y="16250124"/>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a:extLst>
              <a:ext uri="{FF2B5EF4-FFF2-40B4-BE49-F238E27FC236}">
                <a16:creationId xmlns:a16="http://schemas.microsoft.com/office/drawing/2014/main" id="{7C93A95D-DD4F-E8D7-A841-E7725341251B}"/>
              </a:ext>
            </a:extLst>
          </p:cNvPr>
          <p:cNvSpPr/>
          <p:nvPr/>
        </p:nvSpPr>
        <p:spPr>
          <a:xfrm rot="-378541">
            <a:off x="-374719" y="-372707"/>
            <a:ext cx="17201471" cy="12416335"/>
          </a:xfrm>
          <a:custGeom>
            <a:avLst/>
            <a:gdLst/>
            <a:ahLst/>
            <a:cxnLst/>
            <a:rect l="l" t="t" r="r" b="b"/>
            <a:pathLst>
              <a:path w="17201471" h="12416335">
                <a:moveTo>
                  <a:pt x="0" y="0"/>
                </a:moveTo>
                <a:lnTo>
                  <a:pt x="17201471" y="0"/>
                </a:lnTo>
                <a:lnTo>
                  <a:pt x="17201471" y="12416334"/>
                </a:lnTo>
                <a:lnTo>
                  <a:pt x="0" y="12416334"/>
                </a:lnTo>
                <a:lnTo>
                  <a:pt x="0" y="0"/>
                </a:lnTo>
                <a:close/>
              </a:path>
            </a:pathLst>
          </a:custGeom>
          <a:blipFill>
            <a:blip r:embed="rId4">
              <a:alphaModFix amt="35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TextBox 5">
            <a:extLst>
              <a:ext uri="{FF2B5EF4-FFF2-40B4-BE49-F238E27FC236}">
                <a16:creationId xmlns:a16="http://schemas.microsoft.com/office/drawing/2014/main" id="{7BA16C2E-A1B7-D0D7-E4BF-542945EC1475}"/>
              </a:ext>
            </a:extLst>
          </p:cNvPr>
          <p:cNvSpPr txBox="1"/>
          <p:nvPr/>
        </p:nvSpPr>
        <p:spPr>
          <a:xfrm>
            <a:off x="273898" y="-14180"/>
            <a:ext cx="13442102" cy="2680349"/>
          </a:xfrm>
          <a:prstGeom prst="rect">
            <a:avLst/>
          </a:prstGeom>
        </p:spPr>
        <p:txBody>
          <a:bodyPr wrap="square" lIns="0" tIns="0" rIns="0" bIns="0" rtlCol="0" anchor="t">
            <a:spAutoFit/>
          </a:bodyPr>
          <a:lstStyle/>
          <a:p>
            <a:pPr marL="0" marR="0" lvl="0" indent="0" algn="l" defTabSz="914400" rtl="0" eaLnBrk="1" fontAlgn="auto" latinLnBrk="0" hangingPunct="1">
              <a:lnSpc>
                <a:spcPts val="10919"/>
              </a:lnSpc>
              <a:spcBef>
                <a:spcPts val="0"/>
              </a:spcBef>
              <a:spcAft>
                <a:spcPts val="0"/>
              </a:spcAft>
              <a:buClrTx/>
              <a:buSzTx/>
              <a:buFontTx/>
              <a:buNone/>
              <a:tabLst/>
              <a:defRPr/>
            </a:pPr>
            <a:r>
              <a:rPr kumimoji="0" lang="en-US" sz="7800" b="0" i="0" u="none" strike="noStrike" kern="1200" cap="none" spc="0" normalizeH="0" baseline="0" noProof="0" dirty="0">
                <a:ln>
                  <a:noFill/>
                </a:ln>
                <a:solidFill>
                  <a:srgbClr val="FFFFFF"/>
                </a:solidFill>
                <a:effectLst/>
                <a:uLnTx/>
                <a:uFillTx/>
                <a:latin typeface="Fredoka"/>
                <a:ea typeface="Fredoka"/>
                <a:cs typeface="Fredoka"/>
                <a:sym typeface="Fredoka"/>
              </a:rPr>
              <a:t>Prescriptions classified by specialization and gender </a:t>
            </a:r>
          </a:p>
        </p:txBody>
      </p:sp>
      <p:sp>
        <p:nvSpPr>
          <p:cNvPr id="10" name="Freeform 10">
            <a:extLst>
              <a:ext uri="{FF2B5EF4-FFF2-40B4-BE49-F238E27FC236}">
                <a16:creationId xmlns:a16="http://schemas.microsoft.com/office/drawing/2014/main" id="{A33411A4-952B-2DA5-70CA-EEBE5D9A56DB}"/>
              </a:ext>
            </a:extLst>
          </p:cNvPr>
          <p:cNvSpPr/>
          <p:nvPr/>
        </p:nvSpPr>
        <p:spPr>
          <a:xfrm>
            <a:off x="10326120" y="9258300"/>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Freeform 11">
            <a:extLst>
              <a:ext uri="{FF2B5EF4-FFF2-40B4-BE49-F238E27FC236}">
                <a16:creationId xmlns:a16="http://schemas.microsoft.com/office/drawing/2014/main" id="{8E834B35-A35E-044F-40FA-93DEDE7CBEF1}"/>
              </a:ext>
            </a:extLst>
          </p:cNvPr>
          <p:cNvSpPr/>
          <p:nvPr/>
        </p:nvSpPr>
        <p:spPr>
          <a:xfrm>
            <a:off x="-1426353" y="2512547"/>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9" name="Google Shape;455;p49">
            <a:extLst>
              <a:ext uri="{FF2B5EF4-FFF2-40B4-BE49-F238E27FC236}">
                <a16:creationId xmlns:a16="http://schemas.microsoft.com/office/drawing/2014/main" id="{C4BE920F-014F-AF73-8E89-170143BC6E73}"/>
              </a:ext>
            </a:extLst>
          </p:cNvPr>
          <p:cNvGrpSpPr/>
          <p:nvPr/>
        </p:nvGrpSpPr>
        <p:grpSpPr>
          <a:xfrm>
            <a:off x="12115801" y="295027"/>
            <a:ext cx="5946538" cy="9531095"/>
            <a:chOff x="5394854" y="84335"/>
            <a:chExt cx="3594609" cy="4742283"/>
          </a:xfrm>
        </p:grpSpPr>
        <p:pic>
          <p:nvPicPr>
            <p:cNvPr id="13" name="Google Shape;456;p49">
              <a:extLst>
                <a:ext uri="{FF2B5EF4-FFF2-40B4-BE49-F238E27FC236}">
                  <a16:creationId xmlns:a16="http://schemas.microsoft.com/office/drawing/2014/main" id="{067A9964-866B-6ED3-308E-CD57A0B3419C}"/>
                </a:ext>
              </a:extLst>
            </p:cNvPr>
            <p:cNvPicPr preferRelativeResize="0"/>
            <p:nvPr/>
          </p:nvPicPr>
          <p:blipFill>
            <a:blip r:embed="rId8">
              <a:alphaModFix/>
            </a:blip>
            <a:stretch>
              <a:fillRect/>
            </a:stretch>
          </p:blipFill>
          <p:spPr>
            <a:xfrm rot="-10575549">
              <a:off x="6973459" y="3012874"/>
              <a:ext cx="1865311" cy="1754764"/>
            </a:xfrm>
            <a:prstGeom prst="rect">
              <a:avLst/>
            </a:prstGeom>
            <a:noFill/>
            <a:ln>
              <a:noFill/>
            </a:ln>
            <a:effectLst>
              <a:outerShdw blurRad="57150" dist="19050" dir="5400000" algn="bl" rotWithShape="0">
                <a:srgbClr val="333333">
                  <a:alpha val="50000"/>
                </a:srgbClr>
              </a:outerShdw>
            </a:effectLst>
          </p:spPr>
        </p:pic>
        <p:pic>
          <p:nvPicPr>
            <p:cNvPr id="17" name="Google Shape;457;p49">
              <a:extLst>
                <a:ext uri="{FF2B5EF4-FFF2-40B4-BE49-F238E27FC236}">
                  <a16:creationId xmlns:a16="http://schemas.microsoft.com/office/drawing/2014/main" id="{B23526B4-10D5-8CA5-7195-91A871347296}"/>
                </a:ext>
              </a:extLst>
            </p:cNvPr>
            <p:cNvPicPr preferRelativeResize="0"/>
            <p:nvPr/>
          </p:nvPicPr>
          <p:blipFill>
            <a:blip r:embed="rId9">
              <a:alphaModFix/>
            </a:blip>
            <a:stretch>
              <a:fillRect/>
            </a:stretch>
          </p:blipFill>
          <p:spPr>
            <a:xfrm rot="-1864086">
              <a:off x="7575615" y="225622"/>
              <a:ext cx="1035326" cy="1754768"/>
            </a:xfrm>
            <a:prstGeom prst="rect">
              <a:avLst/>
            </a:prstGeom>
            <a:noFill/>
            <a:ln>
              <a:noFill/>
            </a:ln>
            <a:effectLst>
              <a:outerShdw blurRad="57150" dist="19050" dir="5400000" algn="bl" rotWithShape="0">
                <a:srgbClr val="333333">
                  <a:alpha val="50000"/>
                </a:srgbClr>
              </a:outerShdw>
            </a:effectLst>
          </p:spPr>
        </p:pic>
        <p:pic>
          <p:nvPicPr>
            <p:cNvPr id="18" name="Google Shape;458;p49">
              <a:extLst>
                <a:ext uri="{FF2B5EF4-FFF2-40B4-BE49-F238E27FC236}">
                  <a16:creationId xmlns:a16="http://schemas.microsoft.com/office/drawing/2014/main" id="{8041093A-D01C-6E6F-BEA6-C74ED002CECE}"/>
                </a:ext>
              </a:extLst>
            </p:cNvPr>
            <p:cNvPicPr preferRelativeResize="0"/>
            <p:nvPr/>
          </p:nvPicPr>
          <p:blipFill>
            <a:blip r:embed="rId10">
              <a:alphaModFix/>
            </a:blip>
            <a:stretch>
              <a:fillRect/>
            </a:stretch>
          </p:blipFill>
          <p:spPr>
            <a:xfrm rot="-1468978">
              <a:off x="5692464" y="1441674"/>
              <a:ext cx="1467972" cy="1754764"/>
            </a:xfrm>
            <a:prstGeom prst="rect">
              <a:avLst/>
            </a:prstGeom>
            <a:noFill/>
            <a:ln>
              <a:noFill/>
            </a:ln>
            <a:effectLst>
              <a:outerShdw blurRad="57150" dist="19050" dir="5400000" algn="bl" rotWithShape="0">
                <a:srgbClr val="333333">
                  <a:alpha val="50000"/>
                </a:srgbClr>
              </a:outerShdw>
            </a:effectLst>
          </p:spPr>
        </p:pic>
        <p:pic>
          <p:nvPicPr>
            <p:cNvPr id="19" name="Google Shape;459;p49">
              <a:extLst>
                <a:ext uri="{FF2B5EF4-FFF2-40B4-BE49-F238E27FC236}">
                  <a16:creationId xmlns:a16="http://schemas.microsoft.com/office/drawing/2014/main" id="{158D514F-7EC0-9736-8724-EDAD360211FB}"/>
                </a:ext>
              </a:extLst>
            </p:cNvPr>
            <p:cNvPicPr preferRelativeResize="0"/>
            <p:nvPr/>
          </p:nvPicPr>
          <p:blipFill>
            <a:blip r:embed="rId11">
              <a:alphaModFix/>
            </a:blip>
            <a:stretch>
              <a:fillRect/>
            </a:stretch>
          </p:blipFill>
          <p:spPr>
            <a:xfrm rot="4212119">
              <a:off x="8130777" y="2443638"/>
              <a:ext cx="490873" cy="554426"/>
            </a:xfrm>
            <a:prstGeom prst="rect">
              <a:avLst/>
            </a:prstGeom>
            <a:noFill/>
            <a:ln>
              <a:noFill/>
            </a:ln>
            <a:effectLst>
              <a:outerShdw blurRad="57150" dist="19050" dir="5400000" algn="bl" rotWithShape="0">
                <a:srgbClr val="333333">
                  <a:alpha val="50000"/>
                </a:srgbClr>
              </a:outerShdw>
            </a:effectLst>
          </p:spPr>
        </p:pic>
        <p:pic>
          <p:nvPicPr>
            <p:cNvPr id="20" name="Google Shape;460;p49">
              <a:extLst>
                <a:ext uri="{FF2B5EF4-FFF2-40B4-BE49-F238E27FC236}">
                  <a16:creationId xmlns:a16="http://schemas.microsoft.com/office/drawing/2014/main" id="{BC51699F-2173-F983-06E8-F064E443933E}"/>
                </a:ext>
              </a:extLst>
            </p:cNvPr>
            <p:cNvPicPr preferRelativeResize="0"/>
            <p:nvPr/>
          </p:nvPicPr>
          <p:blipFill>
            <a:blip r:embed="rId12">
              <a:alphaModFix/>
            </a:blip>
            <a:stretch>
              <a:fillRect/>
            </a:stretch>
          </p:blipFill>
          <p:spPr>
            <a:xfrm>
              <a:off x="6550875" y="4231249"/>
              <a:ext cx="469561" cy="475800"/>
            </a:xfrm>
            <a:prstGeom prst="rect">
              <a:avLst/>
            </a:prstGeom>
            <a:noFill/>
            <a:ln>
              <a:noFill/>
            </a:ln>
            <a:effectLst>
              <a:outerShdw blurRad="57150" dist="19050" dir="5400000" algn="bl" rotWithShape="0">
                <a:srgbClr val="333333">
                  <a:alpha val="50000"/>
                </a:srgbClr>
              </a:outerShdw>
            </a:effectLst>
          </p:spPr>
        </p:pic>
        <p:pic>
          <p:nvPicPr>
            <p:cNvPr id="21" name="Google Shape;461;p49">
              <a:extLst>
                <a:ext uri="{FF2B5EF4-FFF2-40B4-BE49-F238E27FC236}">
                  <a16:creationId xmlns:a16="http://schemas.microsoft.com/office/drawing/2014/main" id="{95FB4DF9-2776-BF32-AB8B-7C364AFAC559}"/>
                </a:ext>
              </a:extLst>
            </p:cNvPr>
            <p:cNvPicPr preferRelativeResize="0"/>
            <p:nvPr/>
          </p:nvPicPr>
          <p:blipFill>
            <a:blip r:embed="rId12">
              <a:alphaModFix/>
            </a:blip>
            <a:stretch>
              <a:fillRect/>
            </a:stretch>
          </p:blipFill>
          <p:spPr>
            <a:xfrm>
              <a:off x="6766400" y="380674"/>
              <a:ext cx="469561" cy="475800"/>
            </a:xfrm>
            <a:prstGeom prst="rect">
              <a:avLst/>
            </a:prstGeom>
            <a:noFill/>
            <a:ln>
              <a:noFill/>
            </a:ln>
            <a:effectLst>
              <a:outerShdw blurRad="57150" dist="19050" dir="5400000" algn="bl" rotWithShape="0">
                <a:srgbClr val="333333">
                  <a:alpha val="50000"/>
                </a:srgbClr>
              </a:outerShdw>
            </a:effectLst>
          </p:spPr>
        </p:pic>
        <p:pic>
          <p:nvPicPr>
            <p:cNvPr id="22" name="Google Shape;462;p49">
              <a:extLst>
                <a:ext uri="{FF2B5EF4-FFF2-40B4-BE49-F238E27FC236}">
                  <a16:creationId xmlns:a16="http://schemas.microsoft.com/office/drawing/2014/main" id="{6633CCA9-6B48-1C80-FC34-E1FE975560A0}"/>
                </a:ext>
              </a:extLst>
            </p:cNvPr>
            <p:cNvPicPr preferRelativeResize="0"/>
            <p:nvPr/>
          </p:nvPicPr>
          <p:blipFill>
            <a:blip r:embed="rId11">
              <a:alphaModFix/>
            </a:blip>
            <a:stretch>
              <a:fillRect/>
            </a:stretch>
          </p:blipFill>
          <p:spPr>
            <a:xfrm rot="854140">
              <a:off x="7072102" y="1908363"/>
              <a:ext cx="490872" cy="554426"/>
            </a:xfrm>
            <a:prstGeom prst="rect">
              <a:avLst/>
            </a:prstGeom>
            <a:noFill/>
            <a:ln>
              <a:noFill/>
            </a:ln>
            <a:effectLst>
              <a:outerShdw blurRad="57150" dist="19050" dir="5400000" algn="bl" rotWithShape="0">
                <a:srgbClr val="333333">
                  <a:alpha val="50000"/>
                </a:srgbClr>
              </a:outerShdw>
            </a:effectLst>
          </p:spPr>
        </p:pic>
      </p:grpSp>
      <p:pic>
        <p:nvPicPr>
          <p:cNvPr id="7" name="Picture 6" descr="A graph of blue and orange bars&#10;&#10;AI-generated content may be incorrect.">
            <a:extLst>
              <a:ext uri="{FF2B5EF4-FFF2-40B4-BE49-F238E27FC236}">
                <a16:creationId xmlns:a16="http://schemas.microsoft.com/office/drawing/2014/main" id="{DC29E1CC-C76A-AA0A-6292-B7C3C01373FF}"/>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60292" y="3462508"/>
            <a:ext cx="11241069" cy="5534797"/>
          </a:xfrm>
          <a:prstGeom prst="rect">
            <a:avLst/>
          </a:prstGeom>
        </p:spPr>
      </p:pic>
    </p:spTree>
    <p:extLst>
      <p:ext uri="{BB962C8B-B14F-4D97-AF65-F5344CB8AC3E}">
        <p14:creationId xmlns:p14="http://schemas.microsoft.com/office/powerpoint/2010/main" val="20491206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BCD726A-ED5E-2F0E-4B7C-D7F795BF16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220" y="342900"/>
            <a:ext cx="18332440" cy="9601200"/>
          </a:xfrm>
          <a:prstGeom prst="rect">
            <a:avLst/>
          </a:prstGeom>
        </p:spPr>
      </p:pic>
    </p:spTree>
    <p:extLst>
      <p:ext uri="{BB962C8B-B14F-4D97-AF65-F5344CB8AC3E}">
        <p14:creationId xmlns:p14="http://schemas.microsoft.com/office/powerpoint/2010/main" val="40838817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7AC0EA-75A9-B205-2207-F67145A672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489" y="0"/>
            <a:ext cx="18368978" cy="10287000"/>
          </a:xfrm>
          <a:prstGeom prst="rect">
            <a:avLst/>
          </a:prstGeom>
        </p:spPr>
      </p:pic>
    </p:spTree>
    <p:extLst>
      <p:ext uri="{BB962C8B-B14F-4D97-AF65-F5344CB8AC3E}">
        <p14:creationId xmlns:p14="http://schemas.microsoft.com/office/powerpoint/2010/main" val="165559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8FCEDC72-B27D-04F0-6051-C59EC65F12FB}"/>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311DEF65-4DF5-65E6-3FEF-B54B5AA35F60}"/>
              </a:ext>
            </a:extLst>
          </p:cNvPr>
          <p:cNvSpPr/>
          <p:nvPr/>
        </p:nvSpPr>
        <p:spPr>
          <a:xfrm rot="9987743">
            <a:off x="-4917690" y="-2667259"/>
            <a:ext cx="19179332" cy="16250126"/>
          </a:xfrm>
          <a:custGeom>
            <a:avLst/>
            <a:gdLst/>
            <a:ahLst/>
            <a:cxnLst/>
            <a:rect l="l" t="t" r="r" b="b"/>
            <a:pathLst>
              <a:path w="19179332" h="16250125">
                <a:moveTo>
                  <a:pt x="0" y="0"/>
                </a:moveTo>
                <a:lnTo>
                  <a:pt x="19179331" y="0"/>
                </a:lnTo>
                <a:lnTo>
                  <a:pt x="19179331" y="16250124"/>
                </a:lnTo>
                <a:lnTo>
                  <a:pt x="0" y="16250124"/>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3" name="Freeform 3">
            <a:extLst>
              <a:ext uri="{FF2B5EF4-FFF2-40B4-BE49-F238E27FC236}">
                <a16:creationId xmlns:a16="http://schemas.microsoft.com/office/drawing/2014/main" id="{992ADCD4-F404-B507-4AF4-4A9E996DCBA2}"/>
              </a:ext>
            </a:extLst>
          </p:cNvPr>
          <p:cNvSpPr/>
          <p:nvPr/>
        </p:nvSpPr>
        <p:spPr>
          <a:xfrm rot="-378541">
            <a:off x="684916" y="-158386"/>
            <a:ext cx="17201472" cy="12416336"/>
          </a:xfrm>
          <a:custGeom>
            <a:avLst/>
            <a:gdLst/>
            <a:ahLst/>
            <a:cxnLst/>
            <a:rect l="l" t="t" r="r" b="b"/>
            <a:pathLst>
              <a:path w="17201471" h="12416335">
                <a:moveTo>
                  <a:pt x="0" y="0"/>
                </a:moveTo>
                <a:lnTo>
                  <a:pt x="17201471" y="0"/>
                </a:lnTo>
                <a:lnTo>
                  <a:pt x="17201471" y="12416335"/>
                </a:lnTo>
                <a:lnTo>
                  <a:pt x="0" y="12416335"/>
                </a:lnTo>
                <a:lnTo>
                  <a:pt x="0" y="0"/>
                </a:lnTo>
                <a:close/>
              </a:path>
            </a:pathLst>
          </a:custGeom>
          <a:blipFill>
            <a:blip r:embed="rId4">
              <a:alphaModFix amt="35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4" name="TextBox 4">
            <a:extLst>
              <a:ext uri="{FF2B5EF4-FFF2-40B4-BE49-F238E27FC236}">
                <a16:creationId xmlns:a16="http://schemas.microsoft.com/office/drawing/2014/main" id="{00CAA4B0-DA15-AA9C-7EF5-341A648F7951}"/>
              </a:ext>
            </a:extLst>
          </p:cNvPr>
          <p:cNvSpPr txBox="1"/>
          <p:nvPr/>
        </p:nvSpPr>
        <p:spPr>
          <a:xfrm>
            <a:off x="1419227" y="1361218"/>
            <a:ext cx="7567282" cy="1282531"/>
          </a:xfrm>
          <a:prstGeom prst="rect">
            <a:avLst/>
          </a:prstGeom>
        </p:spPr>
        <p:txBody>
          <a:bodyPr lIns="0" tIns="0" rIns="0" bIns="0" rtlCol="0" anchor="t">
            <a:spAutoFit/>
          </a:bodyPr>
          <a:lstStyle/>
          <a:p>
            <a:pPr marL="0" marR="0" lvl="0" indent="0" algn="l" defTabSz="914400" rtl="0" eaLnBrk="1" fontAlgn="auto" latinLnBrk="0" hangingPunct="1">
              <a:lnSpc>
                <a:spcPts val="10920"/>
              </a:lnSpc>
              <a:spcBef>
                <a:spcPts val="0"/>
              </a:spcBef>
              <a:spcAft>
                <a:spcPts val="0"/>
              </a:spcAft>
              <a:buClrTx/>
              <a:buSzTx/>
              <a:buFontTx/>
              <a:buNone/>
              <a:tabLst/>
              <a:defRPr/>
            </a:pPr>
            <a:r>
              <a:rPr kumimoji="0" lang="en-US" sz="7800" b="0" i="0" u="none" strike="noStrike" kern="1200" cap="none" spc="0" normalizeH="0" baseline="0" noProof="0" dirty="0">
                <a:ln>
                  <a:noFill/>
                </a:ln>
                <a:solidFill>
                  <a:srgbClr val="FFFFFF"/>
                </a:solidFill>
                <a:effectLst/>
                <a:uLnTx/>
                <a:uFillTx/>
                <a:latin typeface="Fredoka"/>
                <a:ea typeface="Fredoka"/>
                <a:cs typeface="Fredoka"/>
                <a:sym typeface="Fredoka"/>
              </a:rPr>
              <a:t>Insights</a:t>
            </a:r>
          </a:p>
        </p:txBody>
      </p:sp>
      <p:sp>
        <p:nvSpPr>
          <p:cNvPr id="6" name="TextBox 6">
            <a:extLst>
              <a:ext uri="{FF2B5EF4-FFF2-40B4-BE49-F238E27FC236}">
                <a16:creationId xmlns:a16="http://schemas.microsoft.com/office/drawing/2014/main" id="{4B8586FC-CA23-F1B1-2DC0-1D9FE05F3084}"/>
              </a:ext>
            </a:extLst>
          </p:cNvPr>
          <p:cNvSpPr txBox="1"/>
          <p:nvPr/>
        </p:nvSpPr>
        <p:spPr>
          <a:xfrm>
            <a:off x="2590800" y="2970950"/>
            <a:ext cx="10689786" cy="6109365"/>
          </a:xfrm>
          <a:prstGeom prst="rect">
            <a:avLst/>
          </a:prstGeom>
        </p:spPr>
        <p:txBody>
          <a:bodyPr lIns="0" tIns="0" rIns="0" bIns="0" rtlCol="0" anchor="t">
            <a:spAutoFit/>
          </a:bodyPr>
          <a:lstStyle/>
          <a:p>
            <a:pPr lvl="0" eaLnBrk="0" fontAlgn="base" hangingPunct="0">
              <a:spcBef>
                <a:spcPct val="0"/>
              </a:spcBef>
              <a:spcAft>
                <a:spcPct val="0"/>
              </a:spcAft>
              <a:buFontTx/>
              <a:buChar char="•"/>
            </a:pPr>
            <a:r>
              <a:rPr lang="en-US" altLang="en-US" sz="3600" b="1" dirty="0">
                <a:solidFill>
                  <a:schemeClr val="bg1"/>
                </a:solidFill>
                <a:latin typeface="Arial" panose="020B0604020202020204" pitchFamily="34" charset="0"/>
              </a:rPr>
              <a:t>1-Number of Available Medicines (811):</a:t>
            </a:r>
            <a:endParaRPr lang="en-US" altLang="en-US" sz="3600" dirty="0">
              <a:solidFill>
                <a:schemeClr val="bg1"/>
              </a:solidFill>
              <a:latin typeface="Arial" panose="020B0604020202020204" pitchFamily="34" charset="0"/>
            </a:endParaRPr>
          </a:p>
          <a:p>
            <a:pPr lvl="0" eaLnBrk="0" fontAlgn="base" hangingPunct="0">
              <a:spcBef>
                <a:spcPct val="0"/>
              </a:spcBef>
              <a:spcAft>
                <a:spcPct val="0"/>
              </a:spcAft>
            </a:pPr>
            <a:r>
              <a:rPr lang="en-US" altLang="en-US" sz="3600" dirty="0">
                <a:solidFill>
                  <a:schemeClr val="bg1"/>
                </a:solidFill>
                <a:latin typeface="Arial" panose="020B0604020202020204" pitchFamily="34" charset="0"/>
              </a:rPr>
              <a:t>The system offers a wide variety of medicines, indicating a well-stocked and diverse inventory.</a:t>
            </a:r>
          </a:p>
          <a:p>
            <a:pPr lvl="0" eaLnBrk="0" fontAlgn="base" hangingPunct="0">
              <a:spcBef>
                <a:spcPct val="0"/>
              </a:spcBef>
              <a:spcAft>
                <a:spcPct val="0"/>
              </a:spcAft>
              <a:buFontTx/>
              <a:buChar char="•"/>
            </a:pPr>
            <a:r>
              <a:rPr lang="en-US" altLang="en-US" sz="3600" b="1" dirty="0">
                <a:solidFill>
                  <a:schemeClr val="bg1"/>
                </a:solidFill>
                <a:latin typeface="Arial" panose="020B0604020202020204" pitchFamily="34" charset="0"/>
              </a:rPr>
              <a:t>2-Pharmacy Count (55):</a:t>
            </a:r>
            <a:endParaRPr lang="en-US" altLang="en-US" sz="3600" dirty="0">
              <a:solidFill>
                <a:schemeClr val="bg1"/>
              </a:solidFill>
              <a:latin typeface="Arial" panose="020B0604020202020204" pitchFamily="34" charset="0"/>
            </a:endParaRPr>
          </a:p>
          <a:p>
            <a:pPr lvl="0" eaLnBrk="0" fontAlgn="base" hangingPunct="0">
              <a:spcBef>
                <a:spcPct val="0"/>
              </a:spcBef>
              <a:spcAft>
                <a:spcPct val="0"/>
              </a:spcAft>
            </a:pPr>
            <a:r>
              <a:rPr lang="en-US" altLang="en-US" sz="3600" dirty="0">
                <a:solidFill>
                  <a:schemeClr val="bg1"/>
                </a:solidFill>
                <a:latin typeface="Arial" panose="020B0604020202020204" pitchFamily="34" charset="0"/>
              </a:rPr>
              <a:t>A moderate number of pharmacies are integrated into the system, suggesting a focused or regional distribution network.</a:t>
            </a:r>
          </a:p>
          <a:p>
            <a:pPr lvl="0" eaLnBrk="0" fontAlgn="base" hangingPunct="0">
              <a:spcBef>
                <a:spcPct val="0"/>
              </a:spcBef>
              <a:spcAft>
                <a:spcPct val="0"/>
              </a:spcAft>
              <a:buFontTx/>
              <a:buChar char="•"/>
            </a:pPr>
            <a:r>
              <a:rPr kumimoji="0" lang="en-US" sz="3400" b="1" i="0" u="none" strike="noStrike" kern="1200" cap="none" spc="0" normalizeH="0" baseline="0" noProof="0" dirty="0">
                <a:ln>
                  <a:noFill/>
                </a:ln>
                <a:solidFill>
                  <a:schemeClr val="bg1"/>
                </a:solidFill>
                <a:effectLst/>
                <a:uLnTx/>
                <a:uFillTx/>
                <a:latin typeface="Montserrat Medium"/>
                <a:ea typeface="Montserrat Medium"/>
                <a:cs typeface="Montserrat Medium"/>
                <a:sym typeface="Montserrat Medium"/>
              </a:rPr>
              <a:t> 3-</a:t>
            </a:r>
            <a:r>
              <a:rPr lang="en-US" altLang="en-US" sz="3600" b="1" dirty="0">
                <a:solidFill>
                  <a:schemeClr val="bg1"/>
                </a:solidFill>
                <a:latin typeface="Arial" panose="020B0604020202020204" pitchFamily="34" charset="0"/>
              </a:rPr>
              <a:t>Number of Suppliers (100):</a:t>
            </a:r>
            <a:endParaRPr lang="en-US" altLang="en-US" sz="3600" dirty="0">
              <a:solidFill>
                <a:schemeClr val="bg1"/>
              </a:solidFill>
              <a:latin typeface="Arial" panose="020B0604020202020204" pitchFamily="34" charset="0"/>
            </a:endParaRPr>
          </a:p>
          <a:p>
            <a:pPr lvl="0" eaLnBrk="0" fontAlgn="base" hangingPunct="0">
              <a:spcBef>
                <a:spcPct val="0"/>
              </a:spcBef>
              <a:spcAft>
                <a:spcPct val="0"/>
              </a:spcAft>
            </a:pPr>
            <a:r>
              <a:rPr lang="en-US" altLang="en-US" sz="3600" dirty="0">
                <a:solidFill>
                  <a:schemeClr val="bg1"/>
                </a:solidFill>
                <a:latin typeface="Arial" panose="020B0604020202020204" pitchFamily="34" charset="0"/>
              </a:rPr>
              <a:t>High supplier participation supports strong supply chain reliability and product variety.</a:t>
            </a:r>
          </a:p>
          <a:p>
            <a:pPr marL="457200" marR="0" lvl="0" indent="-457200" algn="just" defTabSz="914400" rtl="0" eaLnBrk="1" fontAlgn="auto" latinLnBrk="0" hangingPunct="1">
              <a:lnSpc>
                <a:spcPts val="4760"/>
              </a:lnSpc>
              <a:spcBef>
                <a:spcPts val="0"/>
              </a:spcBef>
              <a:spcAft>
                <a:spcPts val="0"/>
              </a:spcAft>
              <a:buClrTx/>
              <a:buSzTx/>
              <a:buFont typeface="Wingdings" panose="05000000000000000000" pitchFamily="2" charset="2"/>
              <a:buChar char="v"/>
              <a:tabLst/>
              <a:defRPr/>
            </a:pPr>
            <a:endParaRPr kumimoji="0" lang="en-US" sz="3400" b="1" i="0" u="none" strike="noStrike" kern="1200" cap="none" spc="0" normalizeH="0" baseline="0" noProof="0" dirty="0">
              <a:ln>
                <a:noFill/>
              </a:ln>
              <a:solidFill>
                <a:srgbClr val="FFFFFF"/>
              </a:solidFill>
              <a:effectLst/>
              <a:uLnTx/>
              <a:uFillTx/>
              <a:latin typeface="Montserrat Medium"/>
              <a:ea typeface="Montserrat Medium"/>
              <a:cs typeface="Montserrat Medium"/>
              <a:sym typeface="Montserrat Medium"/>
            </a:endParaRPr>
          </a:p>
        </p:txBody>
      </p:sp>
      <p:sp>
        <p:nvSpPr>
          <p:cNvPr id="9" name="Freeform 9">
            <a:extLst>
              <a:ext uri="{FF2B5EF4-FFF2-40B4-BE49-F238E27FC236}">
                <a16:creationId xmlns:a16="http://schemas.microsoft.com/office/drawing/2014/main" id="{70B30DC1-D705-B2F5-B0E2-F8A2689E8C88}"/>
              </a:ext>
            </a:extLst>
          </p:cNvPr>
          <p:cNvSpPr/>
          <p:nvPr/>
        </p:nvSpPr>
        <p:spPr>
          <a:xfrm>
            <a:off x="12861486" y="723900"/>
            <a:ext cx="5063093" cy="11645947"/>
          </a:xfrm>
          <a:custGeom>
            <a:avLst/>
            <a:gdLst/>
            <a:ahLst/>
            <a:cxnLst/>
            <a:rect l="l" t="t" r="r" b="b"/>
            <a:pathLst>
              <a:path w="5382069" h="11973745">
                <a:moveTo>
                  <a:pt x="0" y="0"/>
                </a:moveTo>
                <a:lnTo>
                  <a:pt x="5382069" y="0"/>
                </a:lnTo>
                <a:lnTo>
                  <a:pt x="5382069" y="11973745"/>
                </a:lnTo>
                <a:lnTo>
                  <a:pt x="0" y="1197374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10" name="Freeform 10">
            <a:extLst>
              <a:ext uri="{FF2B5EF4-FFF2-40B4-BE49-F238E27FC236}">
                <a16:creationId xmlns:a16="http://schemas.microsoft.com/office/drawing/2014/main" id="{A65FCF2D-16EC-9ED9-FC8A-E42A9EDFAF7C}"/>
              </a:ext>
            </a:extLst>
          </p:cNvPr>
          <p:cNvSpPr/>
          <p:nvPr/>
        </p:nvSpPr>
        <p:spPr>
          <a:xfrm>
            <a:off x="9177009" y="1382822"/>
            <a:ext cx="1777054" cy="1444596"/>
          </a:xfrm>
          <a:custGeom>
            <a:avLst/>
            <a:gdLst/>
            <a:ahLst/>
            <a:cxnLst/>
            <a:rect l="l" t="t" r="r" b="b"/>
            <a:pathLst>
              <a:path w="1777054" h="1444596">
                <a:moveTo>
                  <a:pt x="0" y="0"/>
                </a:moveTo>
                <a:lnTo>
                  <a:pt x="1777053" y="0"/>
                </a:lnTo>
                <a:lnTo>
                  <a:pt x="1777053" y="1444596"/>
                </a:lnTo>
                <a:lnTo>
                  <a:pt x="0" y="144459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11" name="Freeform 11">
            <a:extLst>
              <a:ext uri="{FF2B5EF4-FFF2-40B4-BE49-F238E27FC236}">
                <a16:creationId xmlns:a16="http://schemas.microsoft.com/office/drawing/2014/main" id="{617469E8-3215-24EA-CEE1-5CB7FA450027}"/>
              </a:ext>
            </a:extLst>
          </p:cNvPr>
          <p:cNvSpPr/>
          <p:nvPr/>
        </p:nvSpPr>
        <p:spPr>
          <a:xfrm>
            <a:off x="16697051" y="1299474"/>
            <a:ext cx="2455054" cy="1397148"/>
          </a:xfrm>
          <a:custGeom>
            <a:avLst/>
            <a:gdLst/>
            <a:ahLst/>
            <a:cxnLst/>
            <a:rect l="l" t="t" r="r" b="b"/>
            <a:pathLst>
              <a:path w="2455053" h="1397148">
                <a:moveTo>
                  <a:pt x="0" y="0"/>
                </a:moveTo>
                <a:lnTo>
                  <a:pt x="2455052" y="0"/>
                </a:lnTo>
                <a:lnTo>
                  <a:pt x="2455052" y="1397148"/>
                </a:lnTo>
                <a:lnTo>
                  <a:pt x="0" y="1397148"/>
                </a:lnTo>
                <a:lnTo>
                  <a:pt x="0" y="0"/>
                </a:lnTo>
                <a:close/>
              </a:path>
            </a:pathLst>
          </a:custGeom>
          <a:blipFill>
            <a:blip r:embed="rId10">
              <a:alphaModFix amt="54000"/>
              <a:extLst>
                <a:ext uri="{96DAC541-7B7A-43D3-8B79-37D633B846F1}">
                  <asvg:svgBlip xmlns:asvg="http://schemas.microsoft.com/office/drawing/2016/SVG/main" r:embed="rId11"/>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12" name="Freeform 12">
            <a:extLst>
              <a:ext uri="{FF2B5EF4-FFF2-40B4-BE49-F238E27FC236}">
                <a16:creationId xmlns:a16="http://schemas.microsoft.com/office/drawing/2014/main" id="{E5574958-9A99-6116-2F0E-D494D7C6EF3C}"/>
              </a:ext>
            </a:extLst>
          </p:cNvPr>
          <p:cNvSpPr/>
          <p:nvPr/>
        </p:nvSpPr>
        <p:spPr>
          <a:xfrm>
            <a:off x="-545549" y="580754"/>
            <a:ext cx="1574250" cy="895892"/>
          </a:xfrm>
          <a:custGeom>
            <a:avLst/>
            <a:gdLst/>
            <a:ahLst/>
            <a:cxnLst/>
            <a:rect l="l" t="t" r="r" b="b"/>
            <a:pathLst>
              <a:path w="1574250" h="895891">
                <a:moveTo>
                  <a:pt x="0" y="0"/>
                </a:moveTo>
                <a:lnTo>
                  <a:pt x="1574250" y="0"/>
                </a:lnTo>
                <a:lnTo>
                  <a:pt x="1574250" y="895892"/>
                </a:lnTo>
                <a:lnTo>
                  <a:pt x="0" y="895892"/>
                </a:lnTo>
                <a:lnTo>
                  <a:pt x="0" y="0"/>
                </a:lnTo>
                <a:close/>
              </a:path>
            </a:pathLst>
          </a:custGeom>
          <a:blipFill>
            <a:blip r:embed="rId10">
              <a:alphaModFix amt="54000"/>
              <a:extLst>
                <a:ext uri="{96DAC541-7B7A-43D3-8B79-37D633B846F1}">
                  <asvg:svgBlip xmlns:asvg="http://schemas.microsoft.com/office/drawing/2016/SVG/main" r:embed="rId11"/>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Tree>
    <p:extLst>
      <p:ext uri="{BB962C8B-B14F-4D97-AF65-F5344CB8AC3E}">
        <p14:creationId xmlns:p14="http://schemas.microsoft.com/office/powerpoint/2010/main" val="33781619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E3294F73-42B5-7BC6-99D0-D774452E568B}"/>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5A8DC2A1-7FBD-F89E-C760-45EBF3BE9042}"/>
              </a:ext>
            </a:extLst>
          </p:cNvPr>
          <p:cNvSpPr/>
          <p:nvPr/>
        </p:nvSpPr>
        <p:spPr>
          <a:xfrm rot="9987743">
            <a:off x="-4917690" y="-2667259"/>
            <a:ext cx="19179332" cy="16250126"/>
          </a:xfrm>
          <a:custGeom>
            <a:avLst/>
            <a:gdLst/>
            <a:ahLst/>
            <a:cxnLst/>
            <a:rect l="l" t="t" r="r" b="b"/>
            <a:pathLst>
              <a:path w="19179332" h="16250125">
                <a:moveTo>
                  <a:pt x="0" y="0"/>
                </a:moveTo>
                <a:lnTo>
                  <a:pt x="19179331" y="0"/>
                </a:lnTo>
                <a:lnTo>
                  <a:pt x="19179331" y="16250124"/>
                </a:lnTo>
                <a:lnTo>
                  <a:pt x="0" y="16250124"/>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3" name="Freeform 3">
            <a:extLst>
              <a:ext uri="{FF2B5EF4-FFF2-40B4-BE49-F238E27FC236}">
                <a16:creationId xmlns:a16="http://schemas.microsoft.com/office/drawing/2014/main" id="{E6803CD5-79AB-76A8-59B8-8B68449BAD54}"/>
              </a:ext>
            </a:extLst>
          </p:cNvPr>
          <p:cNvSpPr/>
          <p:nvPr/>
        </p:nvSpPr>
        <p:spPr>
          <a:xfrm rot="-378541">
            <a:off x="684916" y="-158386"/>
            <a:ext cx="17201472" cy="12416336"/>
          </a:xfrm>
          <a:custGeom>
            <a:avLst/>
            <a:gdLst/>
            <a:ahLst/>
            <a:cxnLst/>
            <a:rect l="l" t="t" r="r" b="b"/>
            <a:pathLst>
              <a:path w="17201471" h="12416335">
                <a:moveTo>
                  <a:pt x="0" y="0"/>
                </a:moveTo>
                <a:lnTo>
                  <a:pt x="17201471" y="0"/>
                </a:lnTo>
                <a:lnTo>
                  <a:pt x="17201471" y="12416335"/>
                </a:lnTo>
                <a:lnTo>
                  <a:pt x="0" y="12416335"/>
                </a:lnTo>
                <a:lnTo>
                  <a:pt x="0" y="0"/>
                </a:lnTo>
                <a:close/>
              </a:path>
            </a:pathLst>
          </a:custGeom>
          <a:blipFill>
            <a:blip r:embed="rId4">
              <a:alphaModFix amt="35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4" name="TextBox 4">
            <a:extLst>
              <a:ext uri="{FF2B5EF4-FFF2-40B4-BE49-F238E27FC236}">
                <a16:creationId xmlns:a16="http://schemas.microsoft.com/office/drawing/2014/main" id="{92F4F3F0-D129-120D-7531-13CE0FB33D44}"/>
              </a:ext>
            </a:extLst>
          </p:cNvPr>
          <p:cNvSpPr txBox="1"/>
          <p:nvPr/>
        </p:nvSpPr>
        <p:spPr>
          <a:xfrm>
            <a:off x="1419227" y="1361218"/>
            <a:ext cx="7567282" cy="1282531"/>
          </a:xfrm>
          <a:prstGeom prst="rect">
            <a:avLst/>
          </a:prstGeom>
        </p:spPr>
        <p:txBody>
          <a:bodyPr lIns="0" tIns="0" rIns="0" bIns="0" rtlCol="0" anchor="t">
            <a:spAutoFit/>
          </a:bodyPr>
          <a:lstStyle/>
          <a:p>
            <a:pPr marL="0" marR="0" lvl="0" indent="0" algn="l" defTabSz="914400" rtl="0" eaLnBrk="1" fontAlgn="auto" latinLnBrk="0" hangingPunct="1">
              <a:lnSpc>
                <a:spcPts val="10920"/>
              </a:lnSpc>
              <a:spcBef>
                <a:spcPts val="0"/>
              </a:spcBef>
              <a:spcAft>
                <a:spcPts val="0"/>
              </a:spcAft>
              <a:buClrTx/>
              <a:buSzTx/>
              <a:buFontTx/>
              <a:buNone/>
              <a:tabLst/>
              <a:defRPr/>
            </a:pPr>
            <a:r>
              <a:rPr kumimoji="0" lang="en-US" sz="7800" b="0" i="0" u="none" strike="noStrike" kern="1200" cap="none" spc="0" normalizeH="0" baseline="0" noProof="0" dirty="0">
                <a:ln>
                  <a:noFill/>
                </a:ln>
                <a:solidFill>
                  <a:srgbClr val="FFFFFF"/>
                </a:solidFill>
                <a:effectLst/>
                <a:uLnTx/>
                <a:uFillTx/>
                <a:latin typeface="Fredoka"/>
                <a:ea typeface="Fredoka"/>
                <a:cs typeface="Fredoka"/>
                <a:sym typeface="Fredoka"/>
              </a:rPr>
              <a:t>Insights</a:t>
            </a:r>
          </a:p>
        </p:txBody>
      </p:sp>
      <p:sp>
        <p:nvSpPr>
          <p:cNvPr id="6" name="TextBox 6">
            <a:extLst>
              <a:ext uri="{FF2B5EF4-FFF2-40B4-BE49-F238E27FC236}">
                <a16:creationId xmlns:a16="http://schemas.microsoft.com/office/drawing/2014/main" id="{945CDDE0-B91F-ACBA-D82D-49C8F2D613F3}"/>
              </a:ext>
            </a:extLst>
          </p:cNvPr>
          <p:cNvSpPr txBox="1"/>
          <p:nvPr/>
        </p:nvSpPr>
        <p:spPr>
          <a:xfrm>
            <a:off x="3467605" y="6171150"/>
            <a:ext cx="10689786" cy="569387"/>
          </a:xfrm>
          <a:prstGeom prst="rect">
            <a:avLst/>
          </a:prstGeom>
        </p:spPr>
        <p:txBody>
          <a:bodyPr lIns="0" tIns="0" rIns="0" bIns="0" rtlCol="0" anchor="t">
            <a:spAutoFit/>
          </a:bodyPr>
          <a:lstStyle/>
          <a:p>
            <a:pPr marL="457200" marR="0" lvl="0" indent="-457200" algn="just" defTabSz="914400" rtl="0" eaLnBrk="1" fontAlgn="auto" latinLnBrk="0" hangingPunct="1">
              <a:lnSpc>
                <a:spcPts val="4760"/>
              </a:lnSpc>
              <a:spcBef>
                <a:spcPts val="0"/>
              </a:spcBef>
              <a:spcAft>
                <a:spcPts val="0"/>
              </a:spcAft>
              <a:buClrTx/>
              <a:buSzTx/>
              <a:buFont typeface="Wingdings" panose="05000000000000000000" pitchFamily="2" charset="2"/>
              <a:buChar char="v"/>
              <a:tabLst/>
              <a:defRPr/>
            </a:pPr>
            <a:endParaRPr kumimoji="0" lang="en-US" sz="3400" b="1" i="0" u="none" strike="noStrike" kern="1200" cap="none" spc="0" normalizeH="0" baseline="0" noProof="0" dirty="0">
              <a:ln>
                <a:noFill/>
              </a:ln>
              <a:solidFill>
                <a:srgbClr val="FFFFFF"/>
              </a:solidFill>
              <a:effectLst/>
              <a:uLnTx/>
              <a:uFillTx/>
              <a:latin typeface="Montserrat Medium"/>
              <a:ea typeface="Montserrat Medium"/>
              <a:cs typeface="Montserrat Medium"/>
              <a:sym typeface="Montserrat Medium"/>
            </a:endParaRPr>
          </a:p>
        </p:txBody>
      </p:sp>
      <p:sp>
        <p:nvSpPr>
          <p:cNvPr id="9" name="Freeform 9">
            <a:extLst>
              <a:ext uri="{FF2B5EF4-FFF2-40B4-BE49-F238E27FC236}">
                <a16:creationId xmlns:a16="http://schemas.microsoft.com/office/drawing/2014/main" id="{4AE7B7CB-F85B-2F36-CBF8-58F6456B6082}"/>
              </a:ext>
            </a:extLst>
          </p:cNvPr>
          <p:cNvSpPr/>
          <p:nvPr/>
        </p:nvSpPr>
        <p:spPr>
          <a:xfrm>
            <a:off x="12861486" y="723900"/>
            <a:ext cx="5063093" cy="11645947"/>
          </a:xfrm>
          <a:custGeom>
            <a:avLst/>
            <a:gdLst/>
            <a:ahLst/>
            <a:cxnLst/>
            <a:rect l="l" t="t" r="r" b="b"/>
            <a:pathLst>
              <a:path w="5382069" h="11973745">
                <a:moveTo>
                  <a:pt x="0" y="0"/>
                </a:moveTo>
                <a:lnTo>
                  <a:pt x="5382069" y="0"/>
                </a:lnTo>
                <a:lnTo>
                  <a:pt x="5382069" y="11973745"/>
                </a:lnTo>
                <a:lnTo>
                  <a:pt x="0" y="1197374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10" name="Freeform 10">
            <a:extLst>
              <a:ext uri="{FF2B5EF4-FFF2-40B4-BE49-F238E27FC236}">
                <a16:creationId xmlns:a16="http://schemas.microsoft.com/office/drawing/2014/main" id="{0D5C5DA1-FF6A-B9A7-12EA-BAB7C21D932F}"/>
              </a:ext>
            </a:extLst>
          </p:cNvPr>
          <p:cNvSpPr/>
          <p:nvPr/>
        </p:nvSpPr>
        <p:spPr>
          <a:xfrm>
            <a:off x="9177009" y="1382822"/>
            <a:ext cx="1777054" cy="1444596"/>
          </a:xfrm>
          <a:custGeom>
            <a:avLst/>
            <a:gdLst/>
            <a:ahLst/>
            <a:cxnLst/>
            <a:rect l="l" t="t" r="r" b="b"/>
            <a:pathLst>
              <a:path w="1777054" h="1444596">
                <a:moveTo>
                  <a:pt x="0" y="0"/>
                </a:moveTo>
                <a:lnTo>
                  <a:pt x="1777053" y="0"/>
                </a:lnTo>
                <a:lnTo>
                  <a:pt x="1777053" y="1444596"/>
                </a:lnTo>
                <a:lnTo>
                  <a:pt x="0" y="144459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11" name="Freeform 11">
            <a:extLst>
              <a:ext uri="{FF2B5EF4-FFF2-40B4-BE49-F238E27FC236}">
                <a16:creationId xmlns:a16="http://schemas.microsoft.com/office/drawing/2014/main" id="{B054FF2F-AD50-1592-739A-3239F5795E7F}"/>
              </a:ext>
            </a:extLst>
          </p:cNvPr>
          <p:cNvSpPr/>
          <p:nvPr/>
        </p:nvSpPr>
        <p:spPr>
          <a:xfrm>
            <a:off x="16697051" y="1299474"/>
            <a:ext cx="2455054" cy="1397148"/>
          </a:xfrm>
          <a:custGeom>
            <a:avLst/>
            <a:gdLst/>
            <a:ahLst/>
            <a:cxnLst/>
            <a:rect l="l" t="t" r="r" b="b"/>
            <a:pathLst>
              <a:path w="2455053" h="1397148">
                <a:moveTo>
                  <a:pt x="0" y="0"/>
                </a:moveTo>
                <a:lnTo>
                  <a:pt x="2455052" y="0"/>
                </a:lnTo>
                <a:lnTo>
                  <a:pt x="2455052" y="1397148"/>
                </a:lnTo>
                <a:lnTo>
                  <a:pt x="0" y="1397148"/>
                </a:lnTo>
                <a:lnTo>
                  <a:pt x="0" y="0"/>
                </a:lnTo>
                <a:close/>
              </a:path>
            </a:pathLst>
          </a:custGeom>
          <a:blipFill>
            <a:blip r:embed="rId10">
              <a:alphaModFix amt="54000"/>
              <a:extLst>
                <a:ext uri="{96DAC541-7B7A-43D3-8B79-37D633B846F1}">
                  <asvg:svgBlip xmlns:asvg="http://schemas.microsoft.com/office/drawing/2016/SVG/main" r:embed="rId11"/>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12" name="Freeform 12">
            <a:extLst>
              <a:ext uri="{FF2B5EF4-FFF2-40B4-BE49-F238E27FC236}">
                <a16:creationId xmlns:a16="http://schemas.microsoft.com/office/drawing/2014/main" id="{530F1188-240D-FA32-1D5E-DEE8F14E34B1}"/>
              </a:ext>
            </a:extLst>
          </p:cNvPr>
          <p:cNvSpPr/>
          <p:nvPr/>
        </p:nvSpPr>
        <p:spPr>
          <a:xfrm>
            <a:off x="-545549" y="580754"/>
            <a:ext cx="1574250" cy="895892"/>
          </a:xfrm>
          <a:custGeom>
            <a:avLst/>
            <a:gdLst/>
            <a:ahLst/>
            <a:cxnLst/>
            <a:rect l="l" t="t" r="r" b="b"/>
            <a:pathLst>
              <a:path w="1574250" h="895891">
                <a:moveTo>
                  <a:pt x="0" y="0"/>
                </a:moveTo>
                <a:lnTo>
                  <a:pt x="1574250" y="0"/>
                </a:lnTo>
                <a:lnTo>
                  <a:pt x="1574250" y="895892"/>
                </a:lnTo>
                <a:lnTo>
                  <a:pt x="0" y="895892"/>
                </a:lnTo>
                <a:lnTo>
                  <a:pt x="0" y="0"/>
                </a:lnTo>
                <a:close/>
              </a:path>
            </a:pathLst>
          </a:custGeom>
          <a:blipFill>
            <a:blip r:embed="rId10">
              <a:alphaModFix amt="54000"/>
              <a:extLst>
                <a:ext uri="{96DAC541-7B7A-43D3-8B79-37D633B846F1}">
                  <asvg:svgBlip xmlns:asvg="http://schemas.microsoft.com/office/drawing/2016/SVG/main" r:embed="rId11"/>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5" name="Rectangle 1">
            <a:extLst>
              <a:ext uri="{FF2B5EF4-FFF2-40B4-BE49-F238E27FC236}">
                <a16:creationId xmlns:a16="http://schemas.microsoft.com/office/drawing/2014/main" id="{3E266FAA-F205-0D57-3F7B-E4588E717C52}"/>
              </a:ext>
            </a:extLst>
          </p:cNvPr>
          <p:cNvSpPr>
            <a:spLocks noChangeArrowheads="1"/>
          </p:cNvSpPr>
          <p:nvPr/>
        </p:nvSpPr>
        <p:spPr bwMode="auto">
          <a:xfrm>
            <a:off x="876805" y="2927050"/>
            <a:ext cx="11392740" cy="18466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bg1"/>
                </a:solidFill>
                <a:effectLst/>
                <a:latin typeface="Arial" panose="020B0604020202020204" pitchFamily="34" charset="0"/>
              </a:rPr>
              <a:t>Total Revenue (Line Chart)</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2400" b="1" i="0" u="none" strike="noStrike" cap="none" normalizeH="0" baseline="0" dirty="0">
                <a:ln>
                  <a:noFill/>
                </a:ln>
                <a:solidFill>
                  <a:schemeClr val="bg1"/>
                </a:solidFill>
                <a:effectLst/>
                <a:latin typeface="Arial" panose="020B0604020202020204" pitchFamily="34" charset="0"/>
              </a:rPr>
              <a:t>Total Revenue Over Time:</a:t>
            </a:r>
            <a:endParaRPr kumimoji="0" lang="en-US" altLang="en-US" sz="24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bg1"/>
                </a:solidFill>
                <a:effectLst/>
                <a:latin typeface="Arial" panose="020B0604020202020204" pitchFamily="34" charset="0"/>
              </a:rPr>
              <a:t>Revenue trends fluctuate throughout the year, with noticeable peaks that may align with seasonal demand or promotional periods</a:t>
            </a:r>
            <a:r>
              <a:rPr kumimoji="0" lang="en-US" altLang="en-US" sz="24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Rectangle 3">
            <a:extLst>
              <a:ext uri="{FF2B5EF4-FFF2-40B4-BE49-F238E27FC236}">
                <a16:creationId xmlns:a16="http://schemas.microsoft.com/office/drawing/2014/main" id="{9A0DC116-D772-3FDB-3608-D9B299A1B948}"/>
              </a:ext>
            </a:extLst>
          </p:cNvPr>
          <p:cNvSpPr>
            <a:spLocks noChangeArrowheads="1"/>
          </p:cNvSpPr>
          <p:nvPr/>
        </p:nvSpPr>
        <p:spPr bwMode="auto">
          <a:xfrm>
            <a:off x="876805" y="4919278"/>
            <a:ext cx="12595048" cy="18466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bg1"/>
                </a:solidFill>
                <a:effectLst/>
                <a:latin typeface="Arial" panose="020B0604020202020204" pitchFamily="34" charset="0"/>
              </a:rPr>
              <a:t>Total Revenue by Pharmacy (Bar Chart)</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2400" b="1" i="0" u="none" strike="noStrike" cap="none" normalizeH="0" baseline="0" dirty="0">
                <a:ln>
                  <a:noFill/>
                </a:ln>
                <a:solidFill>
                  <a:schemeClr val="bg1"/>
                </a:solidFill>
                <a:effectLst/>
                <a:latin typeface="Arial" panose="020B0604020202020204" pitchFamily="34" charset="0"/>
              </a:rPr>
              <a:t>Top Revenue-Generating Pharmacies:</a:t>
            </a:r>
            <a:endParaRPr kumimoji="0" lang="en-US" altLang="en-US" sz="24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bg1"/>
                </a:solidFill>
                <a:effectLst/>
                <a:latin typeface="Arial" panose="020B0604020202020204" pitchFamily="34" charset="0"/>
              </a:rPr>
              <a:t>"Hackett and Sons" leads in revenue generation, potentially indicating higher traffic, better location, or stronger customer base</a:t>
            </a:r>
            <a:r>
              <a:rPr kumimoji="0" lang="en-US" altLang="en-US" sz="1800" b="0" i="0" u="none" strike="noStrike" cap="none" normalizeH="0" baseline="0" dirty="0">
                <a:ln>
                  <a:noFill/>
                </a:ln>
                <a:solidFill>
                  <a:schemeClr val="bg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4" name="Rectangle 5">
            <a:extLst>
              <a:ext uri="{FF2B5EF4-FFF2-40B4-BE49-F238E27FC236}">
                <a16:creationId xmlns:a16="http://schemas.microsoft.com/office/drawing/2014/main" id="{30952B35-BBE3-F725-0D2C-E0775B3C8E00}"/>
              </a:ext>
            </a:extLst>
          </p:cNvPr>
          <p:cNvSpPr>
            <a:spLocks noChangeArrowheads="1"/>
          </p:cNvSpPr>
          <p:nvPr/>
        </p:nvSpPr>
        <p:spPr bwMode="auto">
          <a:xfrm>
            <a:off x="876805" y="6765937"/>
            <a:ext cx="13514538" cy="20928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bg1"/>
                </a:solidFill>
                <a:effectLst/>
                <a:latin typeface="Arial" panose="020B0604020202020204" pitchFamily="34" charset="0"/>
              </a:rPr>
              <a:t> </a:t>
            </a:r>
            <a:r>
              <a:rPr kumimoji="0" lang="en-US" altLang="en-US" sz="2800" b="1" i="0" u="none" strike="noStrike" cap="none" normalizeH="0" baseline="0" dirty="0">
                <a:ln>
                  <a:noFill/>
                </a:ln>
                <a:solidFill>
                  <a:schemeClr val="bg1"/>
                </a:solidFill>
                <a:effectLst/>
                <a:latin typeface="Arial" panose="020B0604020202020204" pitchFamily="34" charset="0"/>
              </a:rPr>
              <a:t>Top Selling Medicines (Bar Chart)</a:t>
            </a:r>
          </a:p>
          <a:p>
            <a:pPr marL="0" marR="0" lvl="0" indent="0" algn="l" defTabSz="914400" rtl="0" eaLnBrk="0" fontAlgn="base" latinLnBrk="0" hangingPunct="0">
              <a:lnSpc>
                <a:spcPct val="100000"/>
              </a:lnSpc>
              <a:spcBef>
                <a:spcPct val="0"/>
              </a:spcBef>
              <a:spcAft>
                <a:spcPct val="0"/>
              </a:spcAft>
              <a:buClrTx/>
              <a:buSzTx/>
              <a:buFontTx/>
              <a:buAutoNum type="arabicPeriod" startAt="6"/>
              <a:tabLst/>
            </a:pPr>
            <a:r>
              <a:rPr kumimoji="0" lang="en-US" altLang="en-US" sz="2800" b="1" i="0" u="none" strike="noStrike" cap="none" normalizeH="0" baseline="0" dirty="0">
                <a:ln>
                  <a:noFill/>
                </a:ln>
                <a:solidFill>
                  <a:schemeClr val="bg1"/>
                </a:solidFill>
                <a:effectLst/>
                <a:latin typeface="Arial" panose="020B0604020202020204" pitchFamily="34" charset="0"/>
              </a:rPr>
              <a:t>Top Selling Medicines:</a:t>
            </a:r>
            <a:endParaRPr kumimoji="0" lang="en-US" altLang="en-US" sz="2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bg1"/>
                </a:solidFill>
                <a:effectLst/>
                <a:latin typeface="Arial" panose="020B0604020202020204" pitchFamily="34" charset="0"/>
              </a:rPr>
              <a:t>Medicines like </a:t>
            </a:r>
            <a:r>
              <a:rPr kumimoji="0" lang="en-US" altLang="en-US" sz="2800" b="1" i="0" u="none" strike="noStrike" cap="none" normalizeH="0" baseline="0" dirty="0">
                <a:ln>
                  <a:noFill/>
                </a:ln>
                <a:solidFill>
                  <a:schemeClr val="bg1"/>
                </a:solidFill>
                <a:effectLst/>
                <a:latin typeface="Arial" panose="020B0604020202020204" pitchFamily="34" charset="0"/>
              </a:rPr>
              <a:t>Cimetidine, Fexofenadine</a:t>
            </a:r>
            <a:r>
              <a:rPr kumimoji="0" lang="en-US" altLang="en-US" sz="2800" b="0" i="0" u="none" strike="noStrike" cap="none" normalizeH="0" baseline="0" dirty="0">
                <a:ln>
                  <a:noFill/>
                </a:ln>
                <a:solidFill>
                  <a:schemeClr val="bg1"/>
                </a:solidFill>
                <a:effectLst/>
                <a:latin typeface="Arial" panose="020B0604020202020204" pitchFamily="34" charset="0"/>
              </a:rPr>
              <a:t>, and </a:t>
            </a:r>
            <a:r>
              <a:rPr kumimoji="0" lang="en-US" altLang="en-US" sz="2800" b="1" i="0" u="none" strike="noStrike" cap="none" normalizeH="0" baseline="0" dirty="0">
                <a:ln>
                  <a:noFill/>
                </a:ln>
                <a:solidFill>
                  <a:schemeClr val="bg1"/>
                </a:solidFill>
                <a:effectLst/>
                <a:latin typeface="Arial" panose="020B0604020202020204" pitchFamily="34" charset="0"/>
              </a:rPr>
              <a:t>Clarithromycin</a:t>
            </a:r>
            <a:r>
              <a:rPr kumimoji="0" lang="en-US" altLang="en-US" sz="2800" b="0" i="0" u="none" strike="noStrike" cap="none" normalizeH="0" baseline="0" dirty="0">
                <a:ln>
                  <a:noFill/>
                </a:ln>
                <a:solidFill>
                  <a:schemeClr val="bg1"/>
                </a:solidFill>
                <a:effectLst/>
                <a:latin typeface="Arial" panose="020B0604020202020204" pitchFamily="34" charset="0"/>
              </a:rPr>
              <a:t> are the most in-demand, reflecting high needs for gastrointestinal, allergy, and antibiotic treatments.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908624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9205D039-3238-FB8E-B6CE-371305712092}"/>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34F6F01-C88B-4086-708B-DCD985C1C06E}"/>
              </a:ext>
            </a:extLst>
          </p:cNvPr>
          <p:cNvSpPr/>
          <p:nvPr/>
        </p:nvSpPr>
        <p:spPr>
          <a:xfrm rot="9987743">
            <a:off x="-4671632" y="-2591058"/>
            <a:ext cx="19179332" cy="16250126"/>
          </a:xfrm>
          <a:custGeom>
            <a:avLst/>
            <a:gdLst/>
            <a:ahLst/>
            <a:cxnLst/>
            <a:rect l="l" t="t" r="r" b="b"/>
            <a:pathLst>
              <a:path w="19179332" h="16250125">
                <a:moveTo>
                  <a:pt x="0" y="0"/>
                </a:moveTo>
                <a:lnTo>
                  <a:pt x="19179331" y="0"/>
                </a:lnTo>
                <a:lnTo>
                  <a:pt x="19179331" y="16250124"/>
                </a:lnTo>
                <a:lnTo>
                  <a:pt x="0" y="16250124"/>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3" name="Freeform 3">
            <a:extLst>
              <a:ext uri="{FF2B5EF4-FFF2-40B4-BE49-F238E27FC236}">
                <a16:creationId xmlns:a16="http://schemas.microsoft.com/office/drawing/2014/main" id="{29BD6D6D-00E9-277D-118F-0EBA5AE4985E}"/>
              </a:ext>
            </a:extLst>
          </p:cNvPr>
          <p:cNvSpPr/>
          <p:nvPr/>
        </p:nvSpPr>
        <p:spPr>
          <a:xfrm rot="-378541">
            <a:off x="684916" y="-158386"/>
            <a:ext cx="17201472" cy="12416336"/>
          </a:xfrm>
          <a:custGeom>
            <a:avLst/>
            <a:gdLst/>
            <a:ahLst/>
            <a:cxnLst/>
            <a:rect l="l" t="t" r="r" b="b"/>
            <a:pathLst>
              <a:path w="17201471" h="12416335">
                <a:moveTo>
                  <a:pt x="0" y="0"/>
                </a:moveTo>
                <a:lnTo>
                  <a:pt x="17201471" y="0"/>
                </a:lnTo>
                <a:lnTo>
                  <a:pt x="17201471" y="12416335"/>
                </a:lnTo>
                <a:lnTo>
                  <a:pt x="0" y="12416335"/>
                </a:lnTo>
                <a:lnTo>
                  <a:pt x="0" y="0"/>
                </a:lnTo>
                <a:close/>
              </a:path>
            </a:pathLst>
          </a:custGeom>
          <a:blipFill>
            <a:blip r:embed="rId4">
              <a:alphaModFix amt="35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4" name="TextBox 4">
            <a:extLst>
              <a:ext uri="{FF2B5EF4-FFF2-40B4-BE49-F238E27FC236}">
                <a16:creationId xmlns:a16="http://schemas.microsoft.com/office/drawing/2014/main" id="{65A43C74-9DB2-1274-1A50-610A3EDDD30E}"/>
              </a:ext>
            </a:extLst>
          </p:cNvPr>
          <p:cNvSpPr txBox="1"/>
          <p:nvPr/>
        </p:nvSpPr>
        <p:spPr>
          <a:xfrm>
            <a:off x="1419227" y="1361218"/>
            <a:ext cx="7567282" cy="1282531"/>
          </a:xfrm>
          <a:prstGeom prst="rect">
            <a:avLst/>
          </a:prstGeom>
        </p:spPr>
        <p:txBody>
          <a:bodyPr lIns="0" tIns="0" rIns="0" bIns="0" rtlCol="0" anchor="t">
            <a:spAutoFit/>
          </a:bodyPr>
          <a:lstStyle/>
          <a:p>
            <a:pPr marL="0" marR="0" lvl="0" indent="0" algn="l" defTabSz="914400" rtl="0" eaLnBrk="1" fontAlgn="auto" latinLnBrk="0" hangingPunct="1">
              <a:lnSpc>
                <a:spcPts val="10920"/>
              </a:lnSpc>
              <a:spcBef>
                <a:spcPts val="0"/>
              </a:spcBef>
              <a:spcAft>
                <a:spcPts val="0"/>
              </a:spcAft>
              <a:buClrTx/>
              <a:buSzTx/>
              <a:buFontTx/>
              <a:buNone/>
              <a:tabLst/>
              <a:defRPr/>
            </a:pPr>
            <a:r>
              <a:rPr kumimoji="0" lang="en-US" sz="7800" b="0" i="0" u="none" strike="noStrike" kern="1200" cap="none" spc="0" normalizeH="0" baseline="0" noProof="0" dirty="0">
                <a:ln>
                  <a:noFill/>
                </a:ln>
                <a:solidFill>
                  <a:srgbClr val="FFFFFF"/>
                </a:solidFill>
                <a:effectLst/>
                <a:uLnTx/>
                <a:uFillTx/>
                <a:latin typeface="Fredoka"/>
                <a:ea typeface="Fredoka"/>
                <a:cs typeface="Fredoka"/>
                <a:sym typeface="Fredoka"/>
              </a:rPr>
              <a:t>Insights</a:t>
            </a:r>
          </a:p>
        </p:txBody>
      </p:sp>
      <p:sp>
        <p:nvSpPr>
          <p:cNvPr id="6" name="TextBox 6">
            <a:extLst>
              <a:ext uri="{FF2B5EF4-FFF2-40B4-BE49-F238E27FC236}">
                <a16:creationId xmlns:a16="http://schemas.microsoft.com/office/drawing/2014/main" id="{81493378-8C8D-AF49-A952-0351DAC8C12B}"/>
              </a:ext>
            </a:extLst>
          </p:cNvPr>
          <p:cNvSpPr txBox="1"/>
          <p:nvPr/>
        </p:nvSpPr>
        <p:spPr>
          <a:xfrm>
            <a:off x="3467605" y="6171150"/>
            <a:ext cx="10689786" cy="569387"/>
          </a:xfrm>
          <a:prstGeom prst="rect">
            <a:avLst/>
          </a:prstGeom>
        </p:spPr>
        <p:txBody>
          <a:bodyPr lIns="0" tIns="0" rIns="0" bIns="0" rtlCol="0" anchor="t">
            <a:spAutoFit/>
          </a:bodyPr>
          <a:lstStyle/>
          <a:p>
            <a:pPr marL="457200" marR="0" lvl="0" indent="-457200" algn="just" defTabSz="914400" rtl="0" eaLnBrk="1" fontAlgn="auto" latinLnBrk="0" hangingPunct="1">
              <a:lnSpc>
                <a:spcPts val="4760"/>
              </a:lnSpc>
              <a:spcBef>
                <a:spcPts val="0"/>
              </a:spcBef>
              <a:spcAft>
                <a:spcPts val="0"/>
              </a:spcAft>
              <a:buClrTx/>
              <a:buSzTx/>
              <a:buFont typeface="Wingdings" panose="05000000000000000000" pitchFamily="2" charset="2"/>
              <a:buChar char="v"/>
              <a:tabLst/>
              <a:defRPr/>
            </a:pPr>
            <a:endParaRPr kumimoji="0" lang="en-US" sz="3400" b="1" i="0" u="none" strike="noStrike" kern="1200" cap="none" spc="0" normalizeH="0" baseline="0" noProof="0" dirty="0">
              <a:ln>
                <a:noFill/>
              </a:ln>
              <a:solidFill>
                <a:srgbClr val="FFFFFF"/>
              </a:solidFill>
              <a:effectLst/>
              <a:uLnTx/>
              <a:uFillTx/>
              <a:latin typeface="Montserrat Medium"/>
              <a:ea typeface="Montserrat Medium"/>
              <a:cs typeface="Montserrat Medium"/>
              <a:sym typeface="Montserrat Medium"/>
            </a:endParaRPr>
          </a:p>
        </p:txBody>
      </p:sp>
      <p:sp>
        <p:nvSpPr>
          <p:cNvPr id="9" name="Freeform 9">
            <a:extLst>
              <a:ext uri="{FF2B5EF4-FFF2-40B4-BE49-F238E27FC236}">
                <a16:creationId xmlns:a16="http://schemas.microsoft.com/office/drawing/2014/main" id="{B12E7E16-9E8A-CCC9-43AB-956ADB9292D0}"/>
              </a:ext>
            </a:extLst>
          </p:cNvPr>
          <p:cNvSpPr/>
          <p:nvPr/>
        </p:nvSpPr>
        <p:spPr>
          <a:xfrm>
            <a:off x="12861486" y="723900"/>
            <a:ext cx="5063093" cy="11645947"/>
          </a:xfrm>
          <a:custGeom>
            <a:avLst/>
            <a:gdLst/>
            <a:ahLst/>
            <a:cxnLst/>
            <a:rect l="l" t="t" r="r" b="b"/>
            <a:pathLst>
              <a:path w="5382069" h="11973745">
                <a:moveTo>
                  <a:pt x="0" y="0"/>
                </a:moveTo>
                <a:lnTo>
                  <a:pt x="5382069" y="0"/>
                </a:lnTo>
                <a:lnTo>
                  <a:pt x="5382069" y="11973745"/>
                </a:lnTo>
                <a:lnTo>
                  <a:pt x="0" y="1197374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10" name="Freeform 10">
            <a:extLst>
              <a:ext uri="{FF2B5EF4-FFF2-40B4-BE49-F238E27FC236}">
                <a16:creationId xmlns:a16="http://schemas.microsoft.com/office/drawing/2014/main" id="{8D3ED173-27A9-4703-9B4A-CF7D2F703296}"/>
              </a:ext>
            </a:extLst>
          </p:cNvPr>
          <p:cNvSpPr/>
          <p:nvPr/>
        </p:nvSpPr>
        <p:spPr>
          <a:xfrm>
            <a:off x="9177009" y="1382822"/>
            <a:ext cx="1777054" cy="1444596"/>
          </a:xfrm>
          <a:custGeom>
            <a:avLst/>
            <a:gdLst/>
            <a:ahLst/>
            <a:cxnLst/>
            <a:rect l="l" t="t" r="r" b="b"/>
            <a:pathLst>
              <a:path w="1777054" h="1444596">
                <a:moveTo>
                  <a:pt x="0" y="0"/>
                </a:moveTo>
                <a:lnTo>
                  <a:pt x="1777053" y="0"/>
                </a:lnTo>
                <a:lnTo>
                  <a:pt x="1777053" y="1444596"/>
                </a:lnTo>
                <a:lnTo>
                  <a:pt x="0" y="144459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11" name="Freeform 11">
            <a:extLst>
              <a:ext uri="{FF2B5EF4-FFF2-40B4-BE49-F238E27FC236}">
                <a16:creationId xmlns:a16="http://schemas.microsoft.com/office/drawing/2014/main" id="{3F488B1E-8450-8909-C2A3-1EB71C28D6F2}"/>
              </a:ext>
            </a:extLst>
          </p:cNvPr>
          <p:cNvSpPr/>
          <p:nvPr/>
        </p:nvSpPr>
        <p:spPr>
          <a:xfrm>
            <a:off x="16697051" y="1299474"/>
            <a:ext cx="2455054" cy="1397148"/>
          </a:xfrm>
          <a:custGeom>
            <a:avLst/>
            <a:gdLst/>
            <a:ahLst/>
            <a:cxnLst/>
            <a:rect l="l" t="t" r="r" b="b"/>
            <a:pathLst>
              <a:path w="2455053" h="1397148">
                <a:moveTo>
                  <a:pt x="0" y="0"/>
                </a:moveTo>
                <a:lnTo>
                  <a:pt x="2455052" y="0"/>
                </a:lnTo>
                <a:lnTo>
                  <a:pt x="2455052" y="1397148"/>
                </a:lnTo>
                <a:lnTo>
                  <a:pt x="0" y="1397148"/>
                </a:lnTo>
                <a:lnTo>
                  <a:pt x="0" y="0"/>
                </a:lnTo>
                <a:close/>
              </a:path>
            </a:pathLst>
          </a:custGeom>
          <a:blipFill>
            <a:blip r:embed="rId10">
              <a:alphaModFix amt="54000"/>
              <a:extLst>
                <a:ext uri="{96DAC541-7B7A-43D3-8B79-37D633B846F1}">
                  <asvg:svgBlip xmlns:asvg="http://schemas.microsoft.com/office/drawing/2016/SVG/main" r:embed="rId11"/>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12" name="Freeform 12">
            <a:extLst>
              <a:ext uri="{FF2B5EF4-FFF2-40B4-BE49-F238E27FC236}">
                <a16:creationId xmlns:a16="http://schemas.microsoft.com/office/drawing/2014/main" id="{D7018591-2140-E31B-FECC-C3534249EAB5}"/>
              </a:ext>
            </a:extLst>
          </p:cNvPr>
          <p:cNvSpPr/>
          <p:nvPr/>
        </p:nvSpPr>
        <p:spPr>
          <a:xfrm>
            <a:off x="-545549" y="580754"/>
            <a:ext cx="1574250" cy="895892"/>
          </a:xfrm>
          <a:custGeom>
            <a:avLst/>
            <a:gdLst/>
            <a:ahLst/>
            <a:cxnLst/>
            <a:rect l="l" t="t" r="r" b="b"/>
            <a:pathLst>
              <a:path w="1574250" h="895891">
                <a:moveTo>
                  <a:pt x="0" y="0"/>
                </a:moveTo>
                <a:lnTo>
                  <a:pt x="1574250" y="0"/>
                </a:lnTo>
                <a:lnTo>
                  <a:pt x="1574250" y="895892"/>
                </a:lnTo>
                <a:lnTo>
                  <a:pt x="0" y="895892"/>
                </a:lnTo>
                <a:lnTo>
                  <a:pt x="0" y="0"/>
                </a:lnTo>
                <a:close/>
              </a:path>
            </a:pathLst>
          </a:custGeom>
          <a:blipFill>
            <a:blip r:embed="rId10">
              <a:alphaModFix amt="54000"/>
              <a:extLst>
                <a:ext uri="{96DAC541-7B7A-43D3-8B79-37D633B846F1}">
                  <asvg:svgBlip xmlns:asvg="http://schemas.microsoft.com/office/drawing/2016/SVG/main" r:embed="rId11"/>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5" name="Rectangle 1">
            <a:extLst>
              <a:ext uri="{FF2B5EF4-FFF2-40B4-BE49-F238E27FC236}">
                <a16:creationId xmlns:a16="http://schemas.microsoft.com/office/drawing/2014/main" id="{BE22B098-8834-2F5D-187B-7212845A1383}"/>
              </a:ext>
            </a:extLst>
          </p:cNvPr>
          <p:cNvSpPr>
            <a:spLocks noChangeArrowheads="1"/>
          </p:cNvSpPr>
          <p:nvPr/>
        </p:nvSpPr>
        <p:spPr bwMode="auto">
          <a:xfrm>
            <a:off x="1028701" y="3293011"/>
            <a:ext cx="11392740" cy="25237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n-US" altLang="en-US" sz="2800" b="1" dirty="0">
                <a:solidFill>
                  <a:schemeClr val="bg1"/>
                </a:solidFill>
                <a:latin typeface="Arial" panose="020B0604020202020204" pitchFamily="34" charset="0"/>
              </a:rPr>
              <a:t> Prescriptions per Medical Specialization (Pie Chart)</a:t>
            </a:r>
          </a:p>
          <a:p>
            <a:pPr lvl="0" eaLnBrk="0" fontAlgn="base" hangingPunct="0">
              <a:spcBef>
                <a:spcPct val="0"/>
              </a:spcBef>
              <a:spcAft>
                <a:spcPct val="0"/>
              </a:spcAft>
              <a:buFontTx/>
              <a:buAutoNum type="arabicPeriod" startAt="7"/>
            </a:pPr>
            <a:r>
              <a:rPr lang="en-US" altLang="en-US" sz="2800" b="1" dirty="0">
                <a:solidFill>
                  <a:schemeClr val="bg1"/>
                </a:solidFill>
                <a:latin typeface="Arial" panose="020B0604020202020204" pitchFamily="34" charset="0"/>
              </a:rPr>
              <a:t>Medical Specialization Distribution:</a:t>
            </a:r>
            <a:endParaRPr lang="en-US" altLang="en-US" sz="2800" dirty="0">
              <a:solidFill>
                <a:schemeClr val="bg1"/>
              </a:solidFill>
              <a:latin typeface="Arial" panose="020B0604020202020204" pitchFamily="34" charset="0"/>
            </a:endParaRPr>
          </a:p>
          <a:p>
            <a:pPr lvl="0" eaLnBrk="0" fontAlgn="base" hangingPunct="0">
              <a:spcBef>
                <a:spcPct val="0"/>
              </a:spcBef>
              <a:spcAft>
                <a:spcPct val="0"/>
              </a:spcAft>
            </a:pPr>
            <a:r>
              <a:rPr lang="en-US" altLang="en-US" sz="2800" dirty="0">
                <a:solidFill>
                  <a:schemeClr val="bg1"/>
                </a:solidFill>
                <a:latin typeface="Arial" panose="020B0604020202020204" pitchFamily="34" charset="0"/>
              </a:rPr>
              <a:t>Orthopedic and pediatric specialists account for over half of prescriptions, revealing a significant focus on musculoskeletal and child health.</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
        <p:nvSpPr>
          <p:cNvPr id="14" name="Rectangle 5">
            <a:extLst>
              <a:ext uri="{FF2B5EF4-FFF2-40B4-BE49-F238E27FC236}">
                <a16:creationId xmlns:a16="http://schemas.microsoft.com/office/drawing/2014/main" id="{0BDC5E4C-6A72-5567-14C8-91BE43684D58}"/>
              </a:ext>
            </a:extLst>
          </p:cNvPr>
          <p:cNvSpPr>
            <a:spLocks noChangeArrowheads="1"/>
          </p:cNvSpPr>
          <p:nvPr/>
        </p:nvSpPr>
        <p:spPr bwMode="auto">
          <a:xfrm>
            <a:off x="1028701" y="6021698"/>
            <a:ext cx="13514538" cy="25237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n-US" altLang="en-US" sz="2800" b="1" dirty="0">
                <a:solidFill>
                  <a:schemeClr val="bg1"/>
                </a:solidFill>
                <a:latin typeface="Arial" panose="020B0604020202020204" pitchFamily="34" charset="0"/>
              </a:rPr>
              <a:t>Supplier Diversity by Manufacturer Count (Bar Chart)</a:t>
            </a:r>
          </a:p>
          <a:p>
            <a:pPr lvl="0" eaLnBrk="0" fontAlgn="base" hangingPunct="0">
              <a:spcBef>
                <a:spcPct val="0"/>
              </a:spcBef>
              <a:spcAft>
                <a:spcPct val="0"/>
              </a:spcAft>
              <a:buFontTx/>
              <a:buAutoNum type="arabicPeriod" startAt="8"/>
            </a:pPr>
            <a:r>
              <a:rPr lang="en-US" altLang="en-US" sz="2800" b="1" dirty="0">
                <a:solidFill>
                  <a:schemeClr val="bg1"/>
                </a:solidFill>
                <a:latin typeface="Arial" panose="020B0604020202020204" pitchFamily="34" charset="0"/>
              </a:rPr>
              <a:t>Supplier Manufacturer Diversity:</a:t>
            </a:r>
            <a:endParaRPr lang="en-US" altLang="en-US" sz="2800" dirty="0">
              <a:solidFill>
                <a:schemeClr val="bg1"/>
              </a:solidFill>
              <a:latin typeface="Arial" panose="020B0604020202020204" pitchFamily="34" charset="0"/>
            </a:endParaRPr>
          </a:p>
          <a:p>
            <a:pPr lvl="0" eaLnBrk="0" fontAlgn="base" hangingPunct="0">
              <a:spcBef>
                <a:spcPct val="0"/>
              </a:spcBef>
              <a:spcAft>
                <a:spcPct val="0"/>
              </a:spcAft>
            </a:pPr>
            <a:r>
              <a:rPr lang="en-US" altLang="en-US" sz="2800" dirty="0">
                <a:solidFill>
                  <a:schemeClr val="bg1"/>
                </a:solidFill>
                <a:latin typeface="Arial" panose="020B0604020202020204" pitchFamily="34" charset="0"/>
              </a:rPr>
              <a:t>Suppliers like </a:t>
            </a:r>
            <a:r>
              <a:rPr lang="en-US" altLang="en-US" sz="2800" b="1" dirty="0">
                <a:solidFill>
                  <a:schemeClr val="bg1"/>
                </a:solidFill>
                <a:latin typeface="Arial" panose="020B0604020202020204" pitchFamily="34" charset="0"/>
              </a:rPr>
              <a:t>Simons Petit</a:t>
            </a:r>
            <a:r>
              <a:rPr lang="en-US" altLang="en-US" sz="2800" dirty="0">
                <a:solidFill>
                  <a:schemeClr val="bg1"/>
                </a:solidFill>
                <a:latin typeface="Arial" panose="020B0604020202020204" pitchFamily="34" charset="0"/>
              </a:rPr>
              <a:t> and </a:t>
            </a:r>
            <a:r>
              <a:rPr lang="en-US" altLang="en-US" sz="2800" b="1" dirty="0">
                <a:solidFill>
                  <a:schemeClr val="bg1"/>
                </a:solidFill>
                <a:latin typeface="Arial" panose="020B0604020202020204" pitchFamily="34" charset="0"/>
              </a:rPr>
              <a:t>Cosmetics Inc.</a:t>
            </a:r>
            <a:r>
              <a:rPr lang="en-US" altLang="en-US" sz="2800" dirty="0">
                <a:solidFill>
                  <a:schemeClr val="bg1"/>
                </a:solidFill>
                <a:latin typeface="Arial" panose="020B0604020202020204" pitchFamily="34" charset="0"/>
              </a:rPr>
              <a:t> lead in manufacturer diversity, contributing to a resilient and varied pharmaceutical supply chain.</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rial" panose="020B0604020202020204" pitchFamily="34" charset="0"/>
                <a:ea typeface="+mn-ea"/>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1654933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288A7DB3-1AE8-B1B7-0BB1-DBB1A50429DF}"/>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BC3FEC06-ECF7-DCEB-10DE-9113C79E84AF}"/>
              </a:ext>
            </a:extLst>
          </p:cNvPr>
          <p:cNvSpPr/>
          <p:nvPr/>
        </p:nvSpPr>
        <p:spPr>
          <a:xfrm rot="9987743">
            <a:off x="-5159362" y="-2384897"/>
            <a:ext cx="19993519" cy="16250125"/>
          </a:xfrm>
          <a:custGeom>
            <a:avLst/>
            <a:gdLst/>
            <a:ahLst/>
            <a:cxnLst/>
            <a:rect l="l" t="t" r="r" b="b"/>
            <a:pathLst>
              <a:path w="19179332" h="16250125">
                <a:moveTo>
                  <a:pt x="0" y="0"/>
                </a:moveTo>
                <a:lnTo>
                  <a:pt x="19179331" y="0"/>
                </a:lnTo>
                <a:lnTo>
                  <a:pt x="19179331" y="16250124"/>
                </a:lnTo>
                <a:lnTo>
                  <a:pt x="0" y="16250124"/>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a:extLst>
              <a:ext uri="{FF2B5EF4-FFF2-40B4-BE49-F238E27FC236}">
                <a16:creationId xmlns:a16="http://schemas.microsoft.com/office/drawing/2014/main" id="{66D39F50-29F3-4D74-0545-BA36EAA7E09B}"/>
              </a:ext>
            </a:extLst>
          </p:cNvPr>
          <p:cNvSpPr/>
          <p:nvPr/>
        </p:nvSpPr>
        <p:spPr>
          <a:xfrm rot="-378541">
            <a:off x="-374719" y="-372707"/>
            <a:ext cx="17201471" cy="12416335"/>
          </a:xfrm>
          <a:custGeom>
            <a:avLst/>
            <a:gdLst/>
            <a:ahLst/>
            <a:cxnLst/>
            <a:rect l="l" t="t" r="r" b="b"/>
            <a:pathLst>
              <a:path w="17201471" h="12416335">
                <a:moveTo>
                  <a:pt x="0" y="0"/>
                </a:moveTo>
                <a:lnTo>
                  <a:pt x="17201471" y="0"/>
                </a:lnTo>
                <a:lnTo>
                  <a:pt x="17201471" y="12416334"/>
                </a:lnTo>
                <a:lnTo>
                  <a:pt x="0" y="12416334"/>
                </a:lnTo>
                <a:lnTo>
                  <a:pt x="0" y="0"/>
                </a:lnTo>
                <a:close/>
              </a:path>
            </a:pathLst>
          </a:custGeom>
          <a:blipFill>
            <a:blip r:embed="rId5">
              <a:alphaModFix amt="35000"/>
              <a:extLst>
                <a:ext uri="{96DAC541-7B7A-43D3-8B79-37D633B846F1}">
                  <asvg:svgBlip xmlns:asvg="http://schemas.microsoft.com/office/drawing/2016/SVG/main" r:embed="rId6"/>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Freeform 10">
            <a:extLst>
              <a:ext uri="{FF2B5EF4-FFF2-40B4-BE49-F238E27FC236}">
                <a16:creationId xmlns:a16="http://schemas.microsoft.com/office/drawing/2014/main" id="{6F5A8E66-1BA2-7AE2-9D2F-7FADDFE11B72}"/>
              </a:ext>
            </a:extLst>
          </p:cNvPr>
          <p:cNvSpPr/>
          <p:nvPr/>
        </p:nvSpPr>
        <p:spPr>
          <a:xfrm>
            <a:off x="10326120" y="9258300"/>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7">
              <a:alphaModFix amt="54000"/>
              <a:extLst>
                <a:ext uri="{96DAC541-7B7A-43D3-8B79-37D633B846F1}">
                  <asvg:svgBlip xmlns:asvg="http://schemas.microsoft.com/office/drawing/2016/SVG/main" r:embed="rId8"/>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Freeform 11">
            <a:extLst>
              <a:ext uri="{FF2B5EF4-FFF2-40B4-BE49-F238E27FC236}">
                <a16:creationId xmlns:a16="http://schemas.microsoft.com/office/drawing/2014/main" id="{A043669D-662C-18CE-B352-F44D360DCD28}"/>
              </a:ext>
            </a:extLst>
          </p:cNvPr>
          <p:cNvSpPr/>
          <p:nvPr/>
        </p:nvSpPr>
        <p:spPr>
          <a:xfrm>
            <a:off x="-1426353" y="2512547"/>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7">
              <a:alphaModFix amt="54000"/>
              <a:extLst>
                <a:ext uri="{96DAC541-7B7A-43D3-8B79-37D633B846F1}">
                  <asvg:svgBlip xmlns:asvg="http://schemas.microsoft.com/office/drawing/2016/SVG/main" r:embed="rId8"/>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pic>
        <p:nvPicPr>
          <p:cNvPr id="5" name="Picture 4" descr="A close-up of a medical chart&#10;&#10;AI-generated content may be incorrect.">
            <a:extLst>
              <a:ext uri="{FF2B5EF4-FFF2-40B4-BE49-F238E27FC236}">
                <a16:creationId xmlns:a16="http://schemas.microsoft.com/office/drawing/2014/main" id="{5147A4F3-D866-7D20-98AA-ADB5B51563A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0" y="-14489"/>
            <a:ext cx="18288000" cy="10315978"/>
          </a:xfrm>
          <a:prstGeom prst="rect">
            <a:avLst/>
          </a:prstGeom>
        </p:spPr>
      </p:pic>
    </p:spTree>
    <p:extLst>
      <p:ext uri="{BB962C8B-B14F-4D97-AF65-F5344CB8AC3E}">
        <p14:creationId xmlns:p14="http://schemas.microsoft.com/office/powerpoint/2010/main" val="40314840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EA1A5CD9-A187-4CE5-DDB4-7A9406D04869}"/>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D20D7ACD-4797-92AE-A92E-4487B2FE391D}"/>
              </a:ext>
            </a:extLst>
          </p:cNvPr>
          <p:cNvSpPr/>
          <p:nvPr/>
        </p:nvSpPr>
        <p:spPr>
          <a:xfrm rot="9987743">
            <a:off x="-5159362" y="-2384897"/>
            <a:ext cx="19993519" cy="16250125"/>
          </a:xfrm>
          <a:custGeom>
            <a:avLst/>
            <a:gdLst/>
            <a:ahLst/>
            <a:cxnLst/>
            <a:rect l="l" t="t" r="r" b="b"/>
            <a:pathLst>
              <a:path w="19179332" h="16250125">
                <a:moveTo>
                  <a:pt x="0" y="0"/>
                </a:moveTo>
                <a:lnTo>
                  <a:pt x="19179331" y="0"/>
                </a:lnTo>
                <a:lnTo>
                  <a:pt x="19179331" y="16250124"/>
                </a:lnTo>
                <a:lnTo>
                  <a:pt x="0" y="16250124"/>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a:extLst>
              <a:ext uri="{FF2B5EF4-FFF2-40B4-BE49-F238E27FC236}">
                <a16:creationId xmlns:a16="http://schemas.microsoft.com/office/drawing/2014/main" id="{6830368F-AAD3-BF46-447E-98CAE5356F3C}"/>
              </a:ext>
            </a:extLst>
          </p:cNvPr>
          <p:cNvSpPr/>
          <p:nvPr/>
        </p:nvSpPr>
        <p:spPr>
          <a:xfrm rot="-378541">
            <a:off x="-374719" y="-372707"/>
            <a:ext cx="17201471" cy="12416335"/>
          </a:xfrm>
          <a:custGeom>
            <a:avLst/>
            <a:gdLst/>
            <a:ahLst/>
            <a:cxnLst/>
            <a:rect l="l" t="t" r="r" b="b"/>
            <a:pathLst>
              <a:path w="17201471" h="12416335">
                <a:moveTo>
                  <a:pt x="0" y="0"/>
                </a:moveTo>
                <a:lnTo>
                  <a:pt x="17201471" y="0"/>
                </a:lnTo>
                <a:lnTo>
                  <a:pt x="17201471" y="12416334"/>
                </a:lnTo>
                <a:lnTo>
                  <a:pt x="0" y="12416334"/>
                </a:lnTo>
                <a:lnTo>
                  <a:pt x="0" y="0"/>
                </a:lnTo>
                <a:close/>
              </a:path>
            </a:pathLst>
          </a:custGeom>
          <a:blipFill>
            <a:blip r:embed="rId4">
              <a:alphaModFix amt="35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Freeform 10">
            <a:extLst>
              <a:ext uri="{FF2B5EF4-FFF2-40B4-BE49-F238E27FC236}">
                <a16:creationId xmlns:a16="http://schemas.microsoft.com/office/drawing/2014/main" id="{2E8A15DF-535E-F44A-7E85-289C21E325E6}"/>
              </a:ext>
            </a:extLst>
          </p:cNvPr>
          <p:cNvSpPr/>
          <p:nvPr/>
        </p:nvSpPr>
        <p:spPr>
          <a:xfrm>
            <a:off x="10326120" y="9258300"/>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Freeform 11">
            <a:extLst>
              <a:ext uri="{FF2B5EF4-FFF2-40B4-BE49-F238E27FC236}">
                <a16:creationId xmlns:a16="http://schemas.microsoft.com/office/drawing/2014/main" id="{F2E46CEA-5E25-ADE8-4C22-E42AA16A8205}"/>
              </a:ext>
            </a:extLst>
          </p:cNvPr>
          <p:cNvSpPr/>
          <p:nvPr/>
        </p:nvSpPr>
        <p:spPr>
          <a:xfrm>
            <a:off x="-1426353" y="2512547"/>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pic>
        <p:nvPicPr>
          <p:cNvPr id="12" name="Picture 11" descr="A close-up of a computer screen&#10;&#10;AI-generated content may be incorrect.">
            <a:extLst>
              <a:ext uri="{FF2B5EF4-FFF2-40B4-BE49-F238E27FC236}">
                <a16:creationId xmlns:a16="http://schemas.microsoft.com/office/drawing/2014/main" id="{CC426943-4109-25F5-0D2A-2C31F8E2F76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612" y="3463"/>
            <a:ext cx="18282388" cy="10242235"/>
          </a:xfrm>
          <a:prstGeom prst="rect">
            <a:avLst/>
          </a:prstGeom>
        </p:spPr>
      </p:pic>
    </p:spTree>
    <p:extLst>
      <p:ext uri="{BB962C8B-B14F-4D97-AF65-F5344CB8AC3E}">
        <p14:creationId xmlns:p14="http://schemas.microsoft.com/office/powerpoint/2010/main" val="39652759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p:cNvGrpSpPr/>
        <p:nvPr/>
      </p:nvGrpSpPr>
      <p:grpSpPr>
        <a:xfrm>
          <a:off x="0" y="0"/>
          <a:ext cx="0" cy="0"/>
          <a:chOff x="0" y="0"/>
          <a:chExt cx="0" cy="0"/>
        </a:xfrm>
      </p:grpSpPr>
      <p:sp>
        <p:nvSpPr>
          <p:cNvPr id="2" name="Freeform 2"/>
          <p:cNvSpPr/>
          <p:nvPr/>
        </p:nvSpPr>
        <p:spPr>
          <a:xfrm rot="9987743">
            <a:off x="-5148052" y="-2289601"/>
            <a:ext cx="19179332" cy="16250126"/>
          </a:xfrm>
          <a:custGeom>
            <a:avLst/>
            <a:gdLst/>
            <a:ahLst/>
            <a:cxnLst/>
            <a:rect l="l" t="t" r="r" b="b"/>
            <a:pathLst>
              <a:path w="19179332" h="16250125">
                <a:moveTo>
                  <a:pt x="0" y="0"/>
                </a:moveTo>
                <a:lnTo>
                  <a:pt x="19179331" y="0"/>
                </a:lnTo>
                <a:lnTo>
                  <a:pt x="19179331" y="16250124"/>
                </a:lnTo>
                <a:lnTo>
                  <a:pt x="0" y="16250124"/>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endParaRPr lang="en-US">
              <a:solidFill>
                <a:prstClr val="black"/>
              </a:solidFill>
              <a:latin typeface="Calibri"/>
              <a:cs typeface="Arial"/>
              <a:sym typeface="Arial"/>
            </a:endParaRPr>
          </a:p>
        </p:txBody>
      </p:sp>
      <p:sp>
        <p:nvSpPr>
          <p:cNvPr id="3" name="Freeform 3"/>
          <p:cNvSpPr/>
          <p:nvPr/>
        </p:nvSpPr>
        <p:spPr>
          <a:xfrm rot="-378541">
            <a:off x="684916" y="-158386"/>
            <a:ext cx="17201472" cy="12416336"/>
          </a:xfrm>
          <a:custGeom>
            <a:avLst/>
            <a:gdLst/>
            <a:ahLst/>
            <a:cxnLst/>
            <a:rect l="l" t="t" r="r" b="b"/>
            <a:pathLst>
              <a:path w="17201471" h="12416335">
                <a:moveTo>
                  <a:pt x="0" y="0"/>
                </a:moveTo>
                <a:lnTo>
                  <a:pt x="17201471" y="0"/>
                </a:lnTo>
                <a:lnTo>
                  <a:pt x="17201471" y="12416335"/>
                </a:lnTo>
                <a:lnTo>
                  <a:pt x="0" y="12416335"/>
                </a:lnTo>
                <a:lnTo>
                  <a:pt x="0" y="0"/>
                </a:lnTo>
                <a:close/>
              </a:path>
            </a:pathLst>
          </a:custGeom>
          <a:blipFill>
            <a:blip r:embed="rId4">
              <a:alphaModFix amt="35000"/>
              <a:extLst>
                <a:ext uri="{96DAC541-7B7A-43D3-8B79-37D633B846F1}">
                  <asvg:svgBlip xmlns:asvg="http://schemas.microsoft.com/office/drawing/2016/SVG/main" r:embed="rId5"/>
                </a:ext>
              </a:extLst>
            </a:blip>
            <a:stretch>
              <a:fillRect/>
            </a:stretch>
          </a:blipFill>
        </p:spPr>
        <p:txBody>
          <a:bodyPr/>
          <a:lstStyle/>
          <a:p>
            <a:endParaRPr lang="en-US">
              <a:solidFill>
                <a:prstClr val="black"/>
              </a:solidFill>
              <a:latin typeface="Calibri"/>
              <a:cs typeface="Arial"/>
              <a:sym typeface="Arial"/>
            </a:endParaRPr>
          </a:p>
        </p:txBody>
      </p:sp>
      <p:sp>
        <p:nvSpPr>
          <p:cNvPr id="4" name="TextBox 4"/>
          <p:cNvSpPr txBox="1"/>
          <p:nvPr/>
        </p:nvSpPr>
        <p:spPr>
          <a:xfrm>
            <a:off x="1419227" y="1361218"/>
            <a:ext cx="7567282" cy="1282531"/>
          </a:xfrm>
          <a:prstGeom prst="rect">
            <a:avLst/>
          </a:prstGeom>
        </p:spPr>
        <p:txBody>
          <a:bodyPr lIns="0" tIns="0" rIns="0" bIns="0" rtlCol="0" anchor="t">
            <a:spAutoFit/>
          </a:bodyPr>
          <a:lstStyle/>
          <a:p>
            <a:pPr>
              <a:lnSpc>
                <a:spcPts val="10920"/>
              </a:lnSpc>
            </a:pPr>
            <a:r>
              <a:rPr lang="en-US" sz="7800" dirty="0">
                <a:solidFill>
                  <a:srgbClr val="FFFFFF"/>
                </a:solidFill>
                <a:latin typeface="Fredoka"/>
                <a:ea typeface="Fredoka"/>
                <a:cs typeface="Fredoka"/>
                <a:sym typeface="Fredoka"/>
              </a:rPr>
              <a:t>Insights</a:t>
            </a:r>
          </a:p>
        </p:txBody>
      </p:sp>
      <p:sp>
        <p:nvSpPr>
          <p:cNvPr id="6" name="TextBox 6"/>
          <p:cNvSpPr txBox="1"/>
          <p:nvPr/>
        </p:nvSpPr>
        <p:spPr>
          <a:xfrm>
            <a:off x="1981200" y="3139557"/>
            <a:ext cx="10689786" cy="6109365"/>
          </a:xfrm>
          <a:prstGeom prst="rect">
            <a:avLst/>
          </a:prstGeom>
        </p:spPr>
        <p:txBody>
          <a:bodyPr lIns="0" tIns="0" rIns="0" bIns="0" rtlCol="0" anchor="t">
            <a:spAutoFit/>
          </a:bodyPr>
          <a:lstStyle/>
          <a:p>
            <a:pPr marL="457200" indent="-457200" algn="just">
              <a:lnSpc>
                <a:spcPts val="4760"/>
              </a:lnSpc>
              <a:buFont typeface="Wingdings" panose="05000000000000000000" pitchFamily="2" charset="2"/>
              <a:buChar char="v"/>
            </a:pPr>
            <a:r>
              <a:rPr lang="en-US" sz="3400" b="1" dirty="0">
                <a:solidFill>
                  <a:srgbClr val="FFFFFF"/>
                </a:solidFill>
                <a:latin typeface="Montserrat Medium"/>
                <a:ea typeface="Montserrat Medium"/>
                <a:cs typeface="Montserrat Medium"/>
                <a:sym typeface="Montserrat Medium"/>
              </a:rPr>
              <a:t> </a:t>
            </a:r>
            <a:r>
              <a:rPr lang="en-US" sz="3400" b="1" dirty="0" err="1">
                <a:solidFill>
                  <a:srgbClr val="FFFFFF"/>
                </a:solidFill>
                <a:latin typeface="Montserrat Medium"/>
                <a:ea typeface="Montserrat Medium"/>
                <a:cs typeface="Montserrat Medium"/>
                <a:sym typeface="Montserrat Medium"/>
              </a:rPr>
              <a:t>Wuckert</a:t>
            </a:r>
            <a:r>
              <a:rPr lang="en-US" sz="3400" b="1" dirty="0">
                <a:solidFill>
                  <a:srgbClr val="FFFFFF"/>
                </a:solidFill>
                <a:latin typeface="Montserrat Medium"/>
                <a:ea typeface="Montserrat Medium"/>
                <a:cs typeface="Montserrat Medium"/>
                <a:sym typeface="Montserrat Medium"/>
              </a:rPr>
              <a:t>-O'Conner Pharmacy holds the highest medication stock: 465 units with a total revenue of 5,224.69.</a:t>
            </a:r>
          </a:p>
          <a:p>
            <a:pPr marL="457200" indent="-457200" algn="just">
              <a:lnSpc>
                <a:spcPts val="4760"/>
              </a:lnSpc>
              <a:buFont typeface="Wingdings" panose="05000000000000000000" pitchFamily="2" charset="2"/>
              <a:buChar char="v"/>
            </a:pPr>
            <a:r>
              <a:rPr lang="en-US" sz="3400" b="1" dirty="0">
                <a:solidFill>
                  <a:srgbClr val="FFFFFF"/>
                </a:solidFill>
                <a:latin typeface="Montserrat Medium"/>
                <a:ea typeface="Montserrat Medium"/>
                <a:cs typeface="Montserrat Medium"/>
                <a:sym typeface="Montserrat Medium"/>
              </a:rPr>
              <a:t>Streich and Sons Pharmacy achieved the highest revenue: 7,027.13 with 432 units in stock.</a:t>
            </a:r>
          </a:p>
          <a:p>
            <a:pPr marL="457200" indent="-457200" algn="just">
              <a:lnSpc>
                <a:spcPts val="4760"/>
              </a:lnSpc>
              <a:buFont typeface="Wingdings" panose="05000000000000000000" pitchFamily="2" charset="2"/>
              <a:buChar char="v"/>
            </a:pPr>
            <a:r>
              <a:rPr lang="en-US" sz="3400" b="1" dirty="0">
                <a:solidFill>
                  <a:srgbClr val="FFFFFF"/>
                </a:solidFill>
                <a:latin typeface="Montserrat Medium"/>
                <a:ea typeface="Montserrat Medium"/>
                <a:cs typeface="Montserrat Medium"/>
                <a:sym typeface="Montserrat Medium"/>
              </a:rPr>
              <a:t>North America is the top region contributing the majority of pharmacy employees.</a:t>
            </a:r>
          </a:p>
          <a:p>
            <a:pPr marL="457200" indent="-457200" algn="just">
              <a:lnSpc>
                <a:spcPts val="4760"/>
              </a:lnSpc>
              <a:buFont typeface="Wingdings" panose="05000000000000000000" pitchFamily="2" charset="2"/>
              <a:buChar char="v"/>
            </a:pPr>
            <a:r>
              <a:rPr lang="en-US" sz="3400" b="1" dirty="0">
                <a:solidFill>
                  <a:srgbClr val="FFFFFF"/>
                </a:solidFill>
                <a:latin typeface="Montserrat Medium"/>
                <a:ea typeface="Montserrat Medium"/>
                <a:cs typeface="Montserrat Medium"/>
                <a:sym typeface="Montserrat Medium"/>
              </a:rPr>
              <a:t>  Female patients make up 54.61% of the total and had the most prescriptions in June 2020.</a:t>
            </a:r>
          </a:p>
        </p:txBody>
      </p:sp>
      <p:sp>
        <p:nvSpPr>
          <p:cNvPr id="9" name="Freeform 9"/>
          <p:cNvSpPr/>
          <p:nvPr/>
        </p:nvSpPr>
        <p:spPr>
          <a:xfrm>
            <a:off x="12861486" y="723900"/>
            <a:ext cx="5063093" cy="11645947"/>
          </a:xfrm>
          <a:custGeom>
            <a:avLst/>
            <a:gdLst/>
            <a:ahLst/>
            <a:cxnLst/>
            <a:rect l="l" t="t" r="r" b="b"/>
            <a:pathLst>
              <a:path w="5382069" h="11973745">
                <a:moveTo>
                  <a:pt x="0" y="0"/>
                </a:moveTo>
                <a:lnTo>
                  <a:pt x="5382069" y="0"/>
                </a:lnTo>
                <a:lnTo>
                  <a:pt x="5382069" y="11973745"/>
                </a:lnTo>
                <a:lnTo>
                  <a:pt x="0" y="1197374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solidFill>
                <a:prstClr val="black"/>
              </a:solidFill>
              <a:latin typeface="Calibri"/>
              <a:cs typeface="Arial"/>
              <a:sym typeface="Arial"/>
            </a:endParaRPr>
          </a:p>
        </p:txBody>
      </p:sp>
      <p:sp>
        <p:nvSpPr>
          <p:cNvPr id="10" name="Freeform 10"/>
          <p:cNvSpPr/>
          <p:nvPr/>
        </p:nvSpPr>
        <p:spPr>
          <a:xfrm>
            <a:off x="9177009" y="1382822"/>
            <a:ext cx="1777054" cy="1444596"/>
          </a:xfrm>
          <a:custGeom>
            <a:avLst/>
            <a:gdLst/>
            <a:ahLst/>
            <a:cxnLst/>
            <a:rect l="l" t="t" r="r" b="b"/>
            <a:pathLst>
              <a:path w="1777054" h="1444596">
                <a:moveTo>
                  <a:pt x="0" y="0"/>
                </a:moveTo>
                <a:lnTo>
                  <a:pt x="1777053" y="0"/>
                </a:lnTo>
                <a:lnTo>
                  <a:pt x="1777053" y="1444596"/>
                </a:lnTo>
                <a:lnTo>
                  <a:pt x="0" y="144459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solidFill>
                <a:prstClr val="black"/>
              </a:solidFill>
              <a:latin typeface="Calibri"/>
              <a:cs typeface="Arial"/>
              <a:sym typeface="Arial"/>
            </a:endParaRPr>
          </a:p>
        </p:txBody>
      </p:sp>
      <p:sp>
        <p:nvSpPr>
          <p:cNvPr id="11" name="Freeform 11"/>
          <p:cNvSpPr/>
          <p:nvPr/>
        </p:nvSpPr>
        <p:spPr>
          <a:xfrm>
            <a:off x="16697051" y="1299474"/>
            <a:ext cx="2455054" cy="1397148"/>
          </a:xfrm>
          <a:custGeom>
            <a:avLst/>
            <a:gdLst/>
            <a:ahLst/>
            <a:cxnLst/>
            <a:rect l="l" t="t" r="r" b="b"/>
            <a:pathLst>
              <a:path w="2455053" h="1397148">
                <a:moveTo>
                  <a:pt x="0" y="0"/>
                </a:moveTo>
                <a:lnTo>
                  <a:pt x="2455052" y="0"/>
                </a:lnTo>
                <a:lnTo>
                  <a:pt x="2455052" y="1397148"/>
                </a:lnTo>
                <a:lnTo>
                  <a:pt x="0" y="1397148"/>
                </a:lnTo>
                <a:lnTo>
                  <a:pt x="0" y="0"/>
                </a:lnTo>
                <a:close/>
              </a:path>
            </a:pathLst>
          </a:custGeom>
          <a:blipFill>
            <a:blip r:embed="rId10">
              <a:alphaModFix amt="54000"/>
              <a:extLst>
                <a:ext uri="{96DAC541-7B7A-43D3-8B79-37D633B846F1}">
                  <asvg:svgBlip xmlns:asvg="http://schemas.microsoft.com/office/drawing/2016/SVG/main" r:embed="rId11"/>
                </a:ext>
              </a:extLst>
            </a:blip>
            <a:stretch>
              <a:fillRect/>
            </a:stretch>
          </a:blipFill>
        </p:spPr>
        <p:txBody>
          <a:bodyPr/>
          <a:lstStyle/>
          <a:p>
            <a:endParaRPr lang="en-US">
              <a:solidFill>
                <a:prstClr val="black"/>
              </a:solidFill>
              <a:latin typeface="Calibri"/>
              <a:cs typeface="Arial"/>
              <a:sym typeface="Arial"/>
            </a:endParaRPr>
          </a:p>
        </p:txBody>
      </p:sp>
      <p:sp>
        <p:nvSpPr>
          <p:cNvPr id="12" name="Freeform 12"/>
          <p:cNvSpPr/>
          <p:nvPr/>
        </p:nvSpPr>
        <p:spPr>
          <a:xfrm>
            <a:off x="-545549" y="580754"/>
            <a:ext cx="1574250" cy="895892"/>
          </a:xfrm>
          <a:custGeom>
            <a:avLst/>
            <a:gdLst/>
            <a:ahLst/>
            <a:cxnLst/>
            <a:rect l="l" t="t" r="r" b="b"/>
            <a:pathLst>
              <a:path w="1574250" h="895891">
                <a:moveTo>
                  <a:pt x="0" y="0"/>
                </a:moveTo>
                <a:lnTo>
                  <a:pt x="1574250" y="0"/>
                </a:lnTo>
                <a:lnTo>
                  <a:pt x="1574250" y="895892"/>
                </a:lnTo>
                <a:lnTo>
                  <a:pt x="0" y="895892"/>
                </a:lnTo>
                <a:lnTo>
                  <a:pt x="0" y="0"/>
                </a:lnTo>
                <a:close/>
              </a:path>
            </a:pathLst>
          </a:custGeom>
          <a:blipFill>
            <a:blip r:embed="rId10">
              <a:alphaModFix amt="54000"/>
              <a:extLst>
                <a:ext uri="{96DAC541-7B7A-43D3-8B79-37D633B846F1}">
                  <asvg:svgBlip xmlns:asvg="http://schemas.microsoft.com/office/drawing/2016/SVG/main" r:embed="rId11"/>
                </a:ext>
              </a:extLst>
            </a:blip>
            <a:stretch>
              <a:fillRect/>
            </a:stretch>
          </a:blipFill>
        </p:spPr>
        <p:txBody>
          <a:bodyPr/>
          <a:lstStyle/>
          <a:p>
            <a:endParaRPr lang="en-US">
              <a:solidFill>
                <a:prstClr val="black"/>
              </a:solidFill>
              <a:latin typeface="Calibri"/>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p:cNvGrpSpPr/>
        <p:nvPr/>
      </p:nvGrpSpPr>
      <p:grpSpPr>
        <a:xfrm>
          <a:off x="0" y="0"/>
          <a:ext cx="0" cy="0"/>
          <a:chOff x="0" y="0"/>
          <a:chExt cx="0" cy="0"/>
        </a:xfrm>
      </p:grpSpPr>
      <p:sp>
        <p:nvSpPr>
          <p:cNvPr id="2" name="Freeform 2"/>
          <p:cNvSpPr/>
          <p:nvPr/>
        </p:nvSpPr>
        <p:spPr>
          <a:xfrm rot="10737974">
            <a:off x="4078647" y="-1036010"/>
            <a:ext cx="16723353" cy="12071220"/>
          </a:xfrm>
          <a:custGeom>
            <a:avLst/>
            <a:gdLst/>
            <a:ahLst/>
            <a:cxnLst/>
            <a:rect l="l" t="t" r="r" b="b"/>
            <a:pathLst>
              <a:path w="16723353" h="12071220">
                <a:moveTo>
                  <a:pt x="0" y="0"/>
                </a:moveTo>
                <a:lnTo>
                  <a:pt x="16723353" y="0"/>
                </a:lnTo>
                <a:lnTo>
                  <a:pt x="16723353" y="12071220"/>
                </a:lnTo>
                <a:lnTo>
                  <a:pt x="0" y="12071220"/>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3124200" y="-1943100"/>
            <a:ext cx="17240730" cy="14607600"/>
          </a:xfrm>
          <a:custGeom>
            <a:avLst/>
            <a:gdLst/>
            <a:ahLst/>
            <a:cxnLst/>
            <a:rect l="l" t="t" r="r" b="b"/>
            <a:pathLst>
              <a:path w="17240730" h="14607600">
                <a:moveTo>
                  <a:pt x="0" y="0"/>
                </a:moveTo>
                <a:lnTo>
                  <a:pt x="17240729" y="0"/>
                </a:lnTo>
                <a:lnTo>
                  <a:pt x="17240729" y="14607600"/>
                </a:lnTo>
                <a:lnTo>
                  <a:pt x="0" y="14607600"/>
                </a:lnTo>
                <a:lnTo>
                  <a:pt x="0" y="0"/>
                </a:lnTo>
                <a:close/>
              </a:path>
            </a:pathLst>
          </a:custGeom>
          <a:blipFill>
            <a:blip r:embed="rId4">
              <a:alphaModFix amt="6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a:off x="0" y="1694473"/>
            <a:ext cx="8827455" cy="7737525"/>
          </a:xfrm>
          <a:custGeom>
            <a:avLst/>
            <a:gdLst/>
            <a:ahLst/>
            <a:cxnLst/>
            <a:rect l="l" t="t" r="r" b="b"/>
            <a:pathLst>
              <a:path w="8827455" h="7737525">
                <a:moveTo>
                  <a:pt x="0" y="0"/>
                </a:moveTo>
                <a:lnTo>
                  <a:pt x="8827455" y="0"/>
                </a:lnTo>
                <a:lnTo>
                  <a:pt x="8827455" y="7737525"/>
                </a:lnTo>
                <a:lnTo>
                  <a:pt x="0" y="773752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TextBox 5"/>
          <p:cNvSpPr txBox="1"/>
          <p:nvPr/>
        </p:nvSpPr>
        <p:spPr>
          <a:xfrm>
            <a:off x="12996359" y="1428750"/>
            <a:ext cx="4262941" cy="1151255"/>
          </a:xfrm>
          <a:prstGeom prst="rect">
            <a:avLst/>
          </a:prstGeom>
        </p:spPr>
        <p:txBody>
          <a:bodyPr lIns="0" tIns="0" rIns="0" bIns="0" rtlCol="0" anchor="t">
            <a:spAutoFit/>
          </a:bodyPr>
          <a:lstStyle/>
          <a:p>
            <a:pPr algn="r">
              <a:lnSpc>
                <a:spcPts val="9520"/>
              </a:lnSpc>
            </a:pPr>
            <a:r>
              <a:rPr lang="en-US" sz="6800">
                <a:solidFill>
                  <a:srgbClr val="FFFFFF"/>
                </a:solidFill>
                <a:latin typeface="Fredoka"/>
                <a:ea typeface="Fredoka"/>
                <a:cs typeface="Fredoka"/>
                <a:sym typeface="Fredoka"/>
              </a:rPr>
              <a:t>Vision</a:t>
            </a:r>
          </a:p>
        </p:txBody>
      </p:sp>
      <p:sp>
        <p:nvSpPr>
          <p:cNvPr id="6" name="TextBox 6"/>
          <p:cNvSpPr txBox="1"/>
          <p:nvPr/>
        </p:nvSpPr>
        <p:spPr>
          <a:xfrm>
            <a:off x="12996359" y="5174166"/>
            <a:ext cx="4262941" cy="1151255"/>
          </a:xfrm>
          <a:prstGeom prst="rect">
            <a:avLst/>
          </a:prstGeom>
        </p:spPr>
        <p:txBody>
          <a:bodyPr lIns="0" tIns="0" rIns="0" bIns="0" rtlCol="0" anchor="t">
            <a:spAutoFit/>
          </a:bodyPr>
          <a:lstStyle/>
          <a:p>
            <a:pPr algn="r">
              <a:lnSpc>
                <a:spcPts val="9520"/>
              </a:lnSpc>
            </a:pPr>
            <a:r>
              <a:rPr lang="en-US" sz="6800">
                <a:solidFill>
                  <a:srgbClr val="FFFFFF"/>
                </a:solidFill>
                <a:latin typeface="Fredoka"/>
                <a:ea typeface="Fredoka"/>
                <a:cs typeface="Fredoka"/>
                <a:sym typeface="Fredoka"/>
              </a:rPr>
              <a:t>Mission</a:t>
            </a:r>
          </a:p>
        </p:txBody>
      </p:sp>
      <p:sp>
        <p:nvSpPr>
          <p:cNvPr id="7" name="Freeform 7"/>
          <p:cNvSpPr/>
          <p:nvPr/>
        </p:nvSpPr>
        <p:spPr>
          <a:xfrm>
            <a:off x="-813866" y="297325"/>
            <a:ext cx="2455053" cy="1397148"/>
          </a:xfrm>
          <a:custGeom>
            <a:avLst/>
            <a:gdLst/>
            <a:ahLst/>
            <a:cxnLst/>
            <a:rect l="l" t="t" r="r" b="b"/>
            <a:pathLst>
              <a:path w="2455053" h="1397148">
                <a:moveTo>
                  <a:pt x="0" y="0"/>
                </a:moveTo>
                <a:lnTo>
                  <a:pt x="2455052" y="0"/>
                </a:lnTo>
                <a:lnTo>
                  <a:pt x="2455052" y="1397148"/>
                </a:lnTo>
                <a:lnTo>
                  <a:pt x="0" y="1397148"/>
                </a:lnTo>
                <a:lnTo>
                  <a:pt x="0" y="0"/>
                </a:lnTo>
                <a:close/>
              </a:path>
            </a:pathLst>
          </a:custGeom>
          <a:blipFill>
            <a:blip r:embed="rId8">
              <a:alphaModFix amt="54000"/>
              <a:extLst>
                <a:ext uri="{96DAC541-7B7A-43D3-8B79-37D633B846F1}">
                  <asvg:svgBlip xmlns:asvg="http://schemas.microsoft.com/office/drawing/2016/SVG/main" r:embed="rId9"/>
                </a:ext>
              </a:extLst>
            </a:blip>
            <a:stretch>
              <a:fillRect/>
            </a:stretch>
          </a:blipFill>
        </p:spPr>
        <p:txBody>
          <a:bodyPr/>
          <a:lstStyle/>
          <a:p>
            <a:endParaRPr lang="en-US"/>
          </a:p>
        </p:txBody>
      </p:sp>
      <p:sp>
        <p:nvSpPr>
          <p:cNvPr id="8" name="Freeform 8"/>
          <p:cNvSpPr/>
          <p:nvPr/>
        </p:nvSpPr>
        <p:spPr>
          <a:xfrm>
            <a:off x="17259300" y="8987961"/>
            <a:ext cx="1560511" cy="888072"/>
          </a:xfrm>
          <a:custGeom>
            <a:avLst/>
            <a:gdLst/>
            <a:ahLst/>
            <a:cxnLst/>
            <a:rect l="l" t="t" r="r" b="b"/>
            <a:pathLst>
              <a:path w="1560511" h="888072">
                <a:moveTo>
                  <a:pt x="0" y="0"/>
                </a:moveTo>
                <a:lnTo>
                  <a:pt x="1560511" y="0"/>
                </a:lnTo>
                <a:lnTo>
                  <a:pt x="1560511" y="888073"/>
                </a:lnTo>
                <a:lnTo>
                  <a:pt x="0" y="888073"/>
                </a:lnTo>
                <a:lnTo>
                  <a:pt x="0" y="0"/>
                </a:lnTo>
                <a:close/>
              </a:path>
            </a:pathLst>
          </a:custGeom>
          <a:blipFill>
            <a:blip r:embed="rId8">
              <a:alphaModFix amt="54000"/>
              <a:extLst>
                <a:ext uri="{96DAC541-7B7A-43D3-8B79-37D633B846F1}">
                  <asvg:svgBlip xmlns:asvg="http://schemas.microsoft.com/office/drawing/2016/SVG/main" r:embed="rId9"/>
                </a:ext>
              </a:extLst>
            </a:blip>
            <a:stretch>
              <a:fillRect/>
            </a:stretch>
          </a:blipFill>
        </p:spPr>
        <p:txBody>
          <a:bodyPr/>
          <a:lstStyle/>
          <a:p>
            <a:endParaRPr lang="en-US"/>
          </a:p>
        </p:txBody>
      </p:sp>
      <p:sp>
        <p:nvSpPr>
          <p:cNvPr id="9" name="TextBox 9"/>
          <p:cNvSpPr txBox="1"/>
          <p:nvPr/>
        </p:nvSpPr>
        <p:spPr>
          <a:xfrm>
            <a:off x="10076444" y="2584902"/>
            <a:ext cx="7830556" cy="2416046"/>
          </a:xfrm>
          <a:prstGeom prst="rect">
            <a:avLst/>
          </a:prstGeom>
        </p:spPr>
        <p:txBody>
          <a:bodyPr wrap="square" lIns="0" tIns="0" rIns="0" bIns="0" rtlCol="0" anchor="t">
            <a:spAutoFit/>
          </a:bodyPr>
          <a:lstStyle/>
          <a:p>
            <a:pPr algn="just">
              <a:lnSpc>
                <a:spcPts val="4759"/>
              </a:lnSpc>
            </a:pPr>
            <a:r>
              <a:rPr lang="en-US" sz="3399" b="1" dirty="0">
                <a:solidFill>
                  <a:srgbClr val="FFFFFF"/>
                </a:solidFill>
                <a:latin typeface="Montserrat Medium"/>
                <a:ea typeface="Montserrat Medium"/>
                <a:cs typeface="Montserrat Medium"/>
                <a:sym typeface="Montserrat Medium"/>
              </a:rPr>
              <a:t>To lead in pharmacy optimization through data-driven insights and predictive care using machine learning on heart failure data.</a:t>
            </a:r>
          </a:p>
        </p:txBody>
      </p:sp>
      <p:sp>
        <p:nvSpPr>
          <p:cNvPr id="10" name="TextBox 10"/>
          <p:cNvSpPr txBox="1"/>
          <p:nvPr/>
        </p:nvSpPr>
        <p:spPr>
          <a:xfrm>
            <a:off x="10076444" y="6464471"/>
            <a:ext cx="7830556" cy="2416046"/>
          </a:xfrm>
          <a:prstGeom prst="rect">
            <a:avLst/>
          </a:prstGeom>
        </p:spPr>
        <p:txBody>
          <a:bodyPr wrap="square" lIns="0" tIns="0" rIns="0" bIns="0" rtlCol="0" anchor="t">
            <a:spAutoFit/>
          </a:bodyPr>
          <a:lstStyle/>
          <a:p>
            <a:pPr algn="just">
              <a:lnSpc>
                <a:spcPts val="4759"/>
              </a:lnSpc>
            </a:pPr>
            <a:r>
              <a:rPr lang="en-US" sz="3399" b="1" dirty="0">
                <a:solidFill>
                  <a:srgbClr val="FFFFFF"/>
                </a:solidFill>
                <a:latin typeface="Montserrat Medium"/>
                <a:ea typeface="Montserrat Medium"/>
                <a:cs typeface="Montserrat Medium"/>
                <a:sym typeface="Montserrat Medium"/>
              </a:rPr>
              <a:t>To streamline pharmacy workflows and enhance patient care through efficient data solutions powered by machine learning insights.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05CC5DC2-05D4-1C51-5143-462B99FF4664}"/>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29AC59E3-3691-93BD-CD45-D065C2E7162F}"/>
              </a:ext>
            </a:extLst>
          </p:cNvPr>
          <p:cNvSpPr/>
          <p:nvPr/>
        </p:nvSpPr>
        <p:spPr>
          <a:xfrm rot="9987743">
            <a:off x="-3946068" y="-2743459"/>
            <a:ext cx="19179332" cy="16250126"/>
          </a:xfrm>
          <a:custGeom>
            <a:avLst/>
            <a:gdLst/>
            <a:ahLst/>
            <a:cxnLst/>
            <a:rect l="l" t="t" r="r" b="b"/>
            <a:pathLst>
              <a:path w="19179332" h="16250125">
                <a:moveTo>
                  <a:pt x="0" y="0"/>
                </a:moveTo>
                <a:lnTo>
                  <a:pt x="19179331" y="0"/>
                </a:lnTo>
                <a:lnTo>
                  <a:pt x="19179331" y="16250124"/>
                </a:lnTo>
                <a:lnTo>
                  <a:pt x="0" y="16250124"/>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3" name="Freeform 3">
            <a:extLst>
              <a:ext uri="{FF2B5EF4-FFF2-40B4-BE49-F238E27FC236}">
                <a16:creationId xmlns:a16="http://schemas.microsoft.com/office/drawing/2014/main" id="{62307684-0A56-837C-A22D-26D79CB037C5}"/>
              </a:ext>
            </a:extLst>
          </p:cNvPr>
          <p:cNvSpPr/>
          <p:nvPr/>
        </p:nvSpPr>
        <p:spPr>
          <a:xfrm rot="-378541">
            <a:off x="684916" y="-158386"/>
            <a:ext cx="17201472" cy="12416336"/>
          </a:xfrm>
          <a:custGeom>
            <a:avLst/>
            <a:gdLst/>
            <a:ahLst/>
            <a:cxnLst/>
            <a:rect l="l" t="t" r="r" b="b"/>
            <a:pathLst>
              <a:path w="17201471" h="12416335">
                <a:moveTo>
                  <a:pt x="0" y="0"/>
                </a:moveTo>
                <a:lnTo>
                  <a:pt x="17201471" y="0"/>
                </a:lnTo>
                <a:lnTo>
                  <a:pt x="17201471" y="12416335"/>
                </a:lnTo>
                <a:lnTo>
                  <a:pt x="0" y="12416335"/>
                </a:lnTo>
                <a:lnTo>
                  <a:pt x="0" y="0"/>
                </a:lnTo>
                <a:close/>
              </a:path>
            </a:pathLst>
          </a:custGeom>
          <a:blipFill>
            <a:blip r:embed="rId4">
              <a:alphaModFix amt="35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4" name="TextBox 4">
            <a:extLst>
              <a:ext uri="{FF2B5EF4-FFF2-40B4-BE49-F238E27FC236}">
                <a16:creationId xmlns:a16="http://schemas.microsoft.com/office/drawing/2014/main" id="{2F8D20EF-2227-6554-CDBD-293B0B80EF15}"/>
              </a:ext>
            </a:extLst>
          </p:cNvPr>
          <p:cNvSpPr txBox="1"/>
          <p:nvPr/>
        </p:nvSpPr>
        <p:spPr>
          <a:xfrm>
            <a:off x="1419227" y="1361218"/>
            <a:ext cx="7567282" cy="1282531"/>
          </a:xfrm>
          <a:prstGeom prst="rect">
            <a:avLst/>
          </a:prstGeom>
        </p:spPr>
        <p:txBody>
          <a:bodyPr lIns="0" tIns="0" rIns="0" bIns="0" rtlCol="0" anchor="t">
            <a:spAutoFit/>
          </a:bodyPr>
          <a:lstStyle/>
          <a:p>
            <a:pPr marL="0" marR="0" lvl="0" indent="0" algn="l" defTabSz="914400" rtl="0" eaLnBrk="1" fontAlgn="auto" latinLnBrk="0" hangingPunct="1">
              <a:lnSpc>
                <a:spcPts val="10920"/>
              </a:lnSpc>
              <a:spcBef>
                <a:spcPts val="0"/>
              </a:spcBef>
              <a:spcAft>
                <a:spcPts val="0"/>
              </a:spcAft>
              <a:buClrTx/>
              <a:buSzTx/>
              <a:buFontTx/>
              <a:buNone/>
              <a:tabLst/>
              <a:defRPr/>
            </a:pPr>
            <a:r>
              <a:rPr kumimoji="0" lang="en-US" sz="7800" b="0" i="0" u="none" strike="noStrike" kern="1200" cap="none" spc="0" normalizeH="0" baseline="0" noProof="0" dirty="0">
                <a:ln>
                  <a:noFill/>
                </a:ln>
                <a:solidFill>
                  <a:srgbClr val="FFFFFF"/>
                </a:solidFill>
                <a:effectLst/>
                <a:uLnTx/>
                <a:uFillTx/>
                <a:latin typeface="Fredoka"/>
                <a:ea typeface="Fredoka"/>
                <a:cs typeface="Fredoka"/>
                <a:sym typeface="Fredoka"/>
              </a:rPr>
              <a:t>Insights</a:t>
            </a:r>
          </a:p>
        </p:txBody>
      </p:sp>
      <p:sp>
        <p:nvSpPr>
          <p:cNvPr id="6" name="TextBox 6">
            <a:extLst>
              <a:ext uri="{FF2B5EF4-FFF2-40B4-BE49-F238E27FC236}">
                <a16:creationId xmlns:a16="http://schemas.microsoft.com/office/drawing/2014/main" id="{B8B84399-7762-E482-358B-6E30E892B0AD}"/>
              </a:ext>
            </a:extLst>
          </p:cNvPr>
          <p:cNvSpPr txBox="1"/>
          <p:nvPr/>
        </p:nvSpPr>
        <p:spPr>
          <a:xfrm>
            <a:off x="1281564" y="3009900"/>
            <a:ext cx="11901036" cy="6109365"/>
          </a:xfrm>
          <a:prstGeom prst="rect">
            <a:avLst/>
          </a:prstGeom>
        </p:spPr>
        <p:txBody>
          <a:bodyPr wrap="square" lIns="0" tIns="0" rIns="0" bIns="0" rtlCol="0" anchor="t">
            <a:spAutoFit/>
          </a:bodyPr>
          <a:lstStyle/>
          <a:p>
            <a:pPr marL="457200" marR="0" lvl="0" indent="-457200" algn="just" defTabSz="914400" rtl="0" eaLnBrk="1" fontAlgn="auto" latinLnBrk="0" hangingPunct="1">
              <a:lnSpc>
                <a:spcPts val="4760"/>
              </a:lnSpc>
              <a:spcBef>
                <a:spcPts val="0"/>
              </a:spcBef>
              <a:spcAft>
                <a:spcPts val="0"/>
              </a:spcAft>
              <a:buClrTx/>
              <a:buSzTx/>
              <a:buFont typeface="Wingdings" panose="05000000000000000000" pitchFamily="2" charset="2"/>
              <a:buChar char="v"/>
              <a:tabLst/>
              <a:defRPr/>
            </a:pPr>
            <a:r>
              <a:rPr kumimoji="0" lang="en-US" sz="3400" b="1" i="0" u="none" strike="noStrike" kern="1200" cap="none" spc="0" normalizeH="0" baseline="0" noProof="0" dirty="0">
                <a:ln>
                  <a:noFill/>
                </a:ln>
                <a:solidFill>
                  <a:srgbClr val="FFFFFF"/>
                </a:solidFill>
                <a:effectLst/>
                <a:uLnTx/>
                <a:uFillTx/>
                <a:latin typeface="Montserrat Medium"/>
                <a:ea typeface="Montserrat Medium"/>
                <a:cs typeface="Montserrat Medium"/>
                <a:sym typeface="Montserrat Medium"/>
              </a:rPr>
              <a:t>Orthopedic specialization generated the highest pharmacy revenue, representing 30% of all prescriptions, peaking in Q2 2020 with 16,620.</a:t>
            </a:r>
          </a:p>
          <a:p>
            <a:pPr marL="457200" marR="0" lvl="0" indent="-457200" algn="just" defTabSz="914400" rtl="0" eaLnBrk="1" fontAlgn="auto" latinLnBrk="0" hangingPunct="1">
              <a:lnSpc>
                <a:spcPts val="4760"/>
              </a:lnSpc>
              <a:spcBef>
                <a:spcPts val="0"/>
              </a:spcBef>
              <a:spcAft>
                <a:spcPts val="0"/>
              </a:spcAft>
              <a:buClrTx/>
              <a:buSzTx/>
              <a:buFont typeface="Wingdings" panose="05000000000000000000" pitchFamily="2" charset="2"/>
              <a:buChar char="v"/>
              <a:tabLst/>
              <a:defRPr/>
            </a:pPr>
            <a:r>
              <a:rPr kumimoji="0" lang="en-US" sz="3400" b="1" i="0" u="none" strike="noStrike" kern="1200" cap="none" spc="0" normalizeH="0" baseline="0" noProof="0" dirty="0">
                <a:ln>
                  <a:noFill/>
                </a:ln>
                <a:solidFill>
                  <a:srgbClr val="FFFFFF"/>
                </a:solidFill>
                <a:effectLst/>
                <a:uLnTx/>
                <a:uFillTx/>
                <a:latin typeface="Montserrat Medium"/>
                <a:ea typeface="Montserrat Medium"/>
                <a:cs typeface="Montserrat Medium"/>
                <a:sym typeface="Montserrat Medium"/>
              </a:rPr>
              <a:t>Dexamethasone and Dilantin are exclusively consumed by female patients.</a:t>
            </a:r>
          </a:p>
          <a:p>
            <a:pPr marL="457200" marR="0" lvl="0" indent="-457200" algn="just" defTabSz="914400" rtl="0" eaLnBrk="1" fontAlgn="auto" latinLnBrk="0" hangingPunct="1">
              <a:lnSpc>
                <a:spcPts val="4760"/>
              </a:lnSpc>
              <a:spcBef>
                <a:spcPts val="0"/>
              </a:spcBef>
              <a:spcAft>
                <a:spcPts val="0"/>
              </a:spcAft>
              <a:buClrTx/>
              <a:buSzTx/>
              <a:buFont typeface="Wingdings" panose="05000000000000000000" pitchFamily="2" charset="2"/>
              <a:buChar char="v"/>
              <a:tabLst/>
              <a:defRPr/>
            </a:pPr>
            <a:r>
              <a:rPr kumimoji="0" lang="en-US" sz="3400" b="1" i="0" u="none" strike="noStrike" kern="1200" cap="none" spc="0" normalizeH="0" baseline="0" noProof="0" dirty="0">
                <a:ln>
                  <a:noFill/>
                </a:ln>
                <a:solidFill>
                  <a:srgbClr val="FFFFFF"/>
                </a:solidFill>
                <a:effectLst/>
                <a:uLnTx/>
                <a:uFillTx/>
                <a:latin typeface="Montserrat Medium"/>
                <a:ea typeface="Montserrat Medium"/>
                <a:cs typeface="Montserrat Medium"/>
                <a:sym typeface="Montserrat Medium"/>
              </a:rPr>
              <a:t>Fexofenadine and Diethylpropion are consumed equally (50%) by both genders.</a:t>
            </a:r>
          </a:p>
          <a:p>
            <a:pPr marL="457200" marR="0" lvl="0" indent="-457200" algn="just" defTabSz="914400" rtl="0" eaLnBrk="1" fontAlgn="auto" latinLnBrk="0" hangingPunct="1">
              <a:lnSpc>
                <a:spcPts val="4760"/>
              </a:lnSpc>
              <a:spcBef>
                <a:spcPts val="0"/>
              </a:spcBef>
              <a:spcAft>
                <a:spcPts val="0"/>
              </a:spcAft>
              <a:buClrTx/>
              <a:buSzTx/>
              <a:buFont typeface="Wingdings" panose="05000000000000000000" pitchFamily="2" charset="2"/>
              <a:buChar char="v"/>
              <a:tabLst/>
              <a:defRPr/>
            </a:pPr>
            <a:r>
              <a:rPr kumimoji="0" lang="en-US" sz="3400" b="1" i="0" u="none" strike="noStrike" kern="1200" cap="none" spc="0" normalizeH="0" baseline="0" noProof="0" dirty="0">
                <a:ln>
                  <a:noFill/>
                </a:ln>
                <a:solidFill>
                  <a:srgbClr val="FFFFFF"/>
                </a:solidFill>
                <a:effectLst/>
                <a:uLnTx/>
                <a:uFillTx/>
                <a:latin typeface="Montserrat Medium"/>
                <a:ea typeface="Montserrat Medium"/>
                <a:cs typeface="Montserrat Medium"/>
                <a:sym typeface="Montserrat Medium"/>
              </a:rPr>
              <a:t>Kinray Vitamin AD and Fair and Square are more consumed by males, while most medications are female-dominated in consumption.</a:t>
            </a:r>
          </a:p>
        </p:txBody>
      </p:sp>
      <p:sp>
        <p:nvSpPr>
          <p:cNvPr id="9" name="Freeform 9">
            <a:extLst>
              <a:ext uri="{FF2B5EF4-FFF2-40B4-BE49-F238E27FC236}">
                <a16:creationId xmlns:a16="http://schemas.microsoft.com/office/drawing/2014/main" id="{298388FD-7703-F044-2C96-DF568ED1F957}"/>
              </a:ext>
            </a:extLst>
          </p:cNvPr>
          <p:cNvSpPr/>
          <p:nvPr/>
        </p:nvSpPr>
        <p:spPr>
          <a:xfrm>
            <a:off x="13384019" y="960265"/>
            <a:ext cx="4351453" cy="10950893"/>
          </a:xfrm>
          <a:custGeom>
            <a:avLst/>
            <a:gdLst/>
            <a:ahLst/>
            <a:cxnLst/>
            <a:rect l="l" t="t" r="r" b="b"/>
            <a:pathLst>
              <a:path w="5382069" h="11973745">
                <a:moveTo>
                  <a:pt x="0" y="0"/>
                </a:moveTo>
                <a:lnTo>
                  <a:pt x="5382069" y="0"/>
                </a:lnTo>
                <a:lnTo>
                  <a:pt x="5382069" y="11973745"/>
                </a:lnTo>
                <a:lnTo>
                  <a:pt x="0" y="1197374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10" name="Freeform 10">
            <a:extLst>
              <a:ext uri="{FF2B5EF4-FFF2-40B4-BE49-F238E27FC236}">
                <a16:creationId xmlns:a16="http://schemas.microsoft.com/office/drawing/2014/main" id="{2EA7910B-A118-43EB-0ABC-8544D7838757}"/>
              </a:ext>
            </a:extLst>
          </p:cNvPr>
          <p:cNvSpPr/>
          <p:nvPr/>
        </p:nvSpPr>
        <p:spPr>
          <a:xfrm>
            <a:off x="9177009" y="1382822"/>
            <a:ext cx="1777054" cy="1444596"/>
          </a:xfrm>
          <a:custGeom>
            <a:avLst/>
            <a:gdLst/>
            <a:ahLst/>
            <a:cxnLst/>
            <a:rect l="l" t="t" r="r" b="b"/>
            <a:pathLst>
              <a:path w="1777054" h="1444596">
                <a:moveTo>
                  <a:pt x="0" y="0"/>
                </a:moveTo>
                <a:lnTo>
                  <a:pt x="1777053" y="0"/>
                </a:lnTo>
                <a:lnTo>
                  <a:pt x="1777053" y="1444596"/>
                </a:lnTo>
                <a:lnTo>
                  <a:pt x="0" y="144459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11" name="Freeform 11">
            <a:extLst>
              <a:ext uri="{FF2B5EF4-FFF2-40B4-BE49-F238E27FC236}">
                <a16:creationId xmlns:a16="http://schemas.microsoft.com/office/drawing/2014/main" id="{BB218D36-F7CB-0CDA-8EF2-DE06CF7E2531}"/>
              </a:ext>
            </a:extLst>
          </p:cNvPr>
          <p:cNvSpPr/>
          <p:nvPr/>
        </p:nvSpPr>
        <p:spPr>
          <a:xfrm>
            <a:off x="16697051" y="1299474"/>
            <a:ext cx="2455054" cy="1397148"/>
          </a:xfrm>
          <a:custGeom>
            <a:avLst/>
            <a:gdLst/>
            <a:ahLst/>
            <a:cxnLst/>
            <a:rect l="l" t="t" r="r" b="b"/>
            <a:pathLst>
              <a:path w="2455053" h="1397148">
                <a:moveTo>
                  <a:pt x="0" y="0"/>
                </a:moveTo>
                <a:lnTo>
                  <a:pt x="2455052" y="0"/>
                </a:lnTo>
                <a:lnTo>
                  <a:pt x="2455052" y="1397148"/>
                </a:lnTo>
                <a:lnTo>
                  <a:pt x="0" y="1397148"/>
                </a:lnTo>
                <a:lnTo>
                  <a:pt x="0" y="0"/>
                </a:lnTo>
                <a:close/>
              </a:path>
            </a:pathLst>
          </a:custGeom>
          <a:blipFill>
            <a:blip r:embed="rId10">
              <a:alphaModFix amt="54000"/>
              <a:extLst>
                <a:ext uri="{96DAC541-7B7A-43D3-8B79-37D633B846F1}">
                  <asvg:svgBlip xmlns:asvg="http://schemas.microsoft.com/office/drawing/2016/SVG/main" r:embed="rId11"/>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12" name="Freeform 12">
            <a:extLst>
              <a:ext uri="{FF2B5EF4-FFF2-40B4-BE49-F238E27FC236}">
                <a16:creationId xmlns:a16="http://schemas.microsoft.com/office/drawing/2014/main" id="{44D5742C-CE65-EB1E-5E7A-15D39291F154}"/>
              </a:ext>
            </a:extLst>
          </p:cNvPr>
          <p:cNvSpPr/>
          <p:nvPr/>
        </p:nvSpPr>
        <p:spPr>
          <a:xfrm>
            <a:off x="-545549" y="580754"/>
            <a:ext cx="1574250" cy="895892"/>
          </a:xfrm>
          <a:custGeom>
            <a:avLst/>
            <a:gdLst/>
            <a:ahLst/>
            <a:cxnLst/>
            <a:rect l="l" t="t" r="r" b="b"/>
            <a:pathLst>
              <a:path w="1574250" h="895891">
                <a:moveTo>
                  <a:pt x="0" y="0"/>
                </a:moveTo>
                <a:lnTo>
                  <a:pt x="1574250" y="0"/>
                </a:lnTo>
                <a:lnTo>
                  <a:pt x="1574250" y="895892"/>
                </a:lnTo>
                <a:lnTo>
                  <a:pt x="0" y="895892"/>
                </a:lnTo>
                <a:lnTo>
                  <a:pt x="0" y="0"/>
                </a:lnTo>
                <a:close/>
              </a:path>
            </a:pathLst>
          </a:custGeom>
          <a:blipFill>
            <a:blip r:embed="rId10">
              <a:alphaModFix amt="54000"/>
              <a:extLst>
                <a:ext uri="{96DAC541-7B7A-43D3-8B79-37D633B846F1}">
                  <asvg:svgBlip xmlns:asvg="http://schemas.microsoft.com/office/drawing/2016/SVG/main" r:embed="rId11"/>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Tree>
    <p:extLst>
      <p:ext uri="{BB962C8B-B14F-4D97-AF65-F5344CB8AC3E}">
        <p14:creationId xmlns:p14="http://schemas.microsoft.com/office/powerpoint/2010/main" val="8870524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00CC5FC8-2194-C475-0DB9-493C0B9DD7F7}"/>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8EF9DFF4-3042-0081-3426-7C94A1C86D0B}"/>
              </a:ext>
            </a:extLst>
          </p:cNvPr>
          <p:cNvSpPr/>
          <p:nvPr/>
        </p:nvSpPr>
        <p:spPr>
          <a:xfrm rot="9987743">
            <a:off x="-5148052" y="-2289601"/>
            <a:ext cx="19179332" cy="16250126"/>
          </a:xfrm>
          <a:custGeom>
            <a:avLst/>
            <a:gdLst/>
            <a:ahLst/>
            <a:cxnLst/>
            <a:rect l="l" t="t" r="r" b="b"/>
            <a:pathLst>
              <a:path w="19179332" h="16250125">
                <a:moveTo>
                  <a:pt x="0" y="0"/>
                </a:moveTo>
                <a:lnTo>
                  <a:pt x="19179331" y="0"/>
                </a:lnTo>
                <a:lnTo>
                  <a:pt x="19179331" y="16250124"/>
                </a:lnTo>
                <a:lnTo>
                  <a:pt x="0" y="16250124"/>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3" name="Freeform 3">
            <a:extLst>
              <a:ext uri="{FF2B5EF4-FFF2-40B4-BE49-F238E27FC236}">
                <a16:creationId xmlns:a16="http://schemas.microsoft.com/office/drawing/2014/main" id="{DD05810C-A0E7-FB64-57F7-EB2011B570CB}"/>
              </a:ext>
            </a:extLst>
          </p:cNvPr>
          <p:cNvSpPr/>
          <p:nvPr/>
        </p:nvSpPr>
        <p:spPr>
          <a:xfrm rot="-378541">
            <a:off x="684916" y="-158386"/>
            <a:ext cx="17201472" cy="12416336"/>
          </a:xfrm>
          <a:custGeom>
            <a:avLst/>
            <a:gdLst/>
            <a:ahLst/>
            <a:cxnLst/>
            <a:rect l="l" t="t" r="r" b="b"/>
            <a:pathLst>
              <a:path w="17201471" h="12416335">
                <a:moveTo>
                  <a:pt x="0" y="0"/>
                </a:moveTo>
                <a:lnTo>
                  <a:pt x="17201471" y="0"/>
                </a:lnTo>
                <a:lnTo>
                  <a:pt x="17201471" y="12416335"/>
                </a:lnTo>
                <a:lnTo>
                  <a:pt x="0" y="12416335"/>
                </a:lnTo>
                <a:lnTo>
                  <a:pt x="0" y="0"/>
                </a:lnTo>
                <a:close/>
              </a:path>
            </a:pathLst>
          </a:custGeom>
          <a:blipFill>
            <a:blip r:embed="rId4">
              <a:alphaModFix amt="35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4" name="TextBox 4">
            <a:extLst>
              <a:ext uri="{FF2B5EF4-FFF2-40B4-BE49-F238E27FC236}">
                <a16:creationId xmlns:a16="http://schemas.microsoft.com/office/drawing/2014/main" id="{95A30A3E-BAC0-C6C2-9AAF-9FD9E0DD14B8}"/>
              </a:ext>
            </a:extLst>
          </p:cNvPr>
          <p:cNvSpPr txBox="1"/>
          <p:nvPr/>
        </p:nvSpPr>
        <p:spPr>
          <a:xfrm>
            <a:off x="1419227" y="1361218"/>
            <a:ext cx="7567282" cy="1282531"/>
          </a:xfrm>
          <a:prstGeom prst="rect">
            <a:avLst/>
          </a:prstGeom>
        </p:spPr>
        <p:txBody>
          <a:bodyPr lIns="0" tIns="0" rIns="0" bIns="0" rtlCol="0" anchor="t">
            <a:spAutoFit/>
          </a:bodyPr>
          <a:lstStyle/>
          <a:p>
            <a:pPr marL="0" marR="0" lvl="0" indent="0" algn="l" defTabSz="914400" rtl="0" eaLnBrk="1" fontAlgn="auto" latinLnBrk="0" hangingPunct="1">
              <a:lnSpc>
                <a:spcPts val="10920"/>
              </a:lnSpc>
              <a:spcBef>
                <a:spcPts val="0"/>
              </a:spcBef>
              <a:spcAft>
                <a:spcPts val="0"/>
              </a:spcAft>
              <a:buClrTx/>
              <a:buSzTx/>
              <a:buFontTx/>
              <a:buNone/>
              <a:tabLst/>
              <a:defRPr/>
            </a:pPr>
            <a:r>
              <a:rPr kumimoji="0" lang="en-US" sz="7800" b="0" i="0" u="none" strike="noStrike" kern="1200" cap="none" spc="0" normalizeH="0" baseline="0" noProof="0" dirty="0">
                <a:ln>
                  <a:noFill/>
                </a:ln>
                <a:solidFill>
                  <a:srgbClr val="FFFFFF"/>
                </a:solidFill>
                <a:effectLst/>
                <a:uLnTx/>
                <a:uFillTx/>
                <a:latin typeface="Fredoka"/>
                <a:ea typeface="Fredoka"/>
                <a:cs typeface="Fredoka"/>
                <a:sym typeface="Fredoka"/>
              </a:rPr>
              <a:t>Insights</a:t>
            </a:r>
          </a:p>
        </p:txBody>
      </p:sp>
      <p:sp>
        <p:nvSpPr>
          <p:cNvPr id="6" name="TextBox 6">
            <a:extLst>
              <a:ext uri="{FF2B5EF4-FFF2-40B4-BE49-F238E27FC236}">
                <a16:creationId xmlns:a16="http://schemas.microsoft.com/office/drawing/2014/main" id="{CAD4F0F5-2C9B-B600-E297-3E37D010FF97}"/>
              </a:ext>
            </a:extLst>
          </p:cNvPr>
          <p:cNvSpPr txBox="1"/>
          <p:nvPr/>
        </p:nvSpPr>
        <p:spPr>
          <a:xfrm>
            <a:off x="1281564" y="3009900"/>
            <a:ext cx="11139036" cy="6109365"/>
          </a:xfrm>
          <a:prstGeom prst="rect">
            <a:avLst/>
          </a:prstGeom>
        </p:spPr>
        <p:txBody>
          <a:bodyPr wrap="square" lIns="0" tIns="0" rIns="0" bIns="0" rtlCol="0" anchor="t">
            <a:spAutoFit/>
          </a:bodyPr>
          <a:lstStyle/>
          <a:p>
            <a:pPr marL="457200" lvl="0" indent="-457200" algn="just">
              <a:lnSpc>
                <a:spcPts val="4760"/>
              </a:lnSpc>
              <a:buFont typeface="Wingdings" panose="05000000000000000000" pitchFamily="2" charset="2"/>
              <a:buChar char="v"/>
            </a:pPr>
            <a:r>
              <a:rPr lang="en-US" sz="3400" b="1" dirty="0">
                <a:solidFill>
                  <a:srgbClr val="FFFFFF"/>
                </a:solidFill>
                <a:latin typeface="Montserrat Medium"/>
                <a:ea typeface="Montserrat Medium"/>
                <a:cs typeface="Montserrat Medium"/>
                <a:sym typeface="Montserrat Medium"/>
              </a:rPr>
              <a:t>The highest revenue (34K) from pharmacies came from female patients in June 2020.</a:t>
            </a:r>
          </a:p>
          <a:p>
            <a:pPr marL="457200" lvl="0" indent="-457200" algn="just">
              <a:lnSpc>
                <a:spcPts val="4760"/>
              </a:lnSpc>
              <a:buFont typeface="Wingdings" panose="05000000000000000000" pitchFamily="2" charset="2"/>
              <a:buChar char="v"/>
            </a:pPr>
            <a:r>
              <a:rPr lang="en-US" sz="3400" b="1" dirty="0">
                <a:solidFill>
                  <a:srgbClr val="FFFFFF"/>
                </a:solidFill>
                <a:latin typeface="Montserrat Medium"/>
                <a:ea typeface="Montserrat Medium"/>
                <a:cs typeface="Montserrat Medium"/>
                <a:sym typeface="Montserrat Medium"/>
              </a:rPr>
              <a:t>27.66% of medications will expire in Q4 2021 — the highest among all quarters.</a:t>
            </a:r>
          </a:p>
          <a:p>
            <a:pPr marL="457200" lvl="0" indent="-457200" algn="just">
              <a:lnSpc>
                <a:spcPts val="4760"/>
              </a:lnSpc>
              <a:buFont typeface="Wingdings" panose="05000000000000000000" pitchFamily="2" charset="2"/>
              <a:buChar char="v"/>
            </a:pPr>
            <a:r>
              <a:rPr lang="en-US" sz="3400" b="1" dirty="0">
                <a:solidFill>
                  <a:srgbClr val="FFFFFF"/>
                </a:solidFill>
                <a:latin typeface="Montserrat Medium"/>
                <a:ea typeface="Montserrat Medium"/>
                <a:cs typeface="Montserrat Medium"/>
                <a:sym typeface="Montserrat Medium"/>
              </a:rPr>
              <a:t>Only 3.46% of medications expire in Q1 2021 — the lowest.</a:t>
            </a:r>
          </a:p>
          <a:p>
            <a:pPr marL="457200" lvl="0" indent="-457200" algn="just">
              <a:lnSpc>
                <a:spcPts val="4760"/>
              </a:lnSpc>
              <a:buFont typeface="Wingdings" panose="05000000000000000000" pitchFamily="2" charset="2"/>
              <a:buChar char="v"/>
            </a:pPr>
            <a:r>
              <a:rPr lang="en-US" sz="3400" b="1" dirty="0">
                <a:solidFill>
                  <a:srgbClr val="FFFFFF"/>
                </a:solidFill>
                <a:latin typeface="Montserrat Medium"/>
                <a:ea typeface="Montserrat Medium"/>
                <a:cs typeface="Montserrat Medium"/>
                <a:sym typeface="Montserrat Medium"/>
              </a:rPr>
              <a:t>29.07% of medications were manufactured in Q2 2020, the highest manufacturing rate.</a:t>
            </a:r>
          </a:p>
          <a:p>
            <a:pPr marL="457200" lvl="0" indent="-457200" algn="just">
              <a:lnSpc>
                <a:spcPts val="4760"/>
              </a:lnSpc>
              <a:buFont typeface="Wingdings" panose="05000000000000000000" pitchFamily="2" charset="2"/>
              <a:buChar char="v"/>
            </a:pPr>
            <a:r>
              <a:rPr lang="en-US" sz="3400" b="1" dirty="0">
                <a:solidFill>
                  <a:srgbClr val="FFFFFF"/>
                </a:solidFill>
                <a:latin typeface="Montserrat Medium"/>
                <a:ea typeface="Montserrat Medium"/>
                <a:cs typeface="Montserrat Medium"/>
                <a:sym typeface="Montserrat Medium"/>
              </a:rPr>
              <a:t>The lowest manufacturing rate was in Q1 2020 at 4.74%.</a:t>
            </a:r>
            <a:endParaRPr kumimoji="0" lang="en-US" sz="3400" b="1" i="0" u="none" strike="noStrike" kern="1200" cap="none" spc="0" normalizeH="0" baseline="0" noProof="0" dirty="0">
              <a:ln>
                <a:noFill/>
              </a:ln>
              <a:solidFill>
                <a:srgbClr val="FFFFFF"/>
              </a:solidFill>
              <a:effectLst/>
              <a:uLnTx/>
              <a:uFillTx/>
              <a:latin typeface="Montserrat Medium"/>
              <a:ea typeface="Montserrat Medium"/>
              <a:cs typeface="Montserrat Medium"/>
              <a:sym typeface="Montserrat Medium"/>
            </a:endParaRPr>
          </a:p>
        </p:txBody>
      </p:sp>
      <p:sp>
        <p:nvSpPr>
          <p:cNvPr id="9" name="Freeform 9">
            <a:extLst>
              <a:ext uri="{FF2B5EF4-FFF2-40B4-BE49-F238E27FC236}">
                <a16:creationId xmlns:a16="http://schemas.microsoft.com/office/drawing/2014/main" id="{12F7D67D-B5D4-5C45-C6DA-0A01A9EB4E31}"/>
              </a:ext>
            </a:extLst>
          </p:cNvPr>
          <p:cNvSpPr/>
          <p:nvPr/>
        </p:nvSpPr>
        <p:spPr>
          <a:xfrm>
            <a:off x="12542509" y="1148847"/>
            <a:ext cx="5382070" cy="11973746"/>
          </a:xfrm>
          <a:custGeom>
            <a:avLst/>
            <a:gdLst/>
            <a:ahLst/>
            <a:cxnLst/>
            <a:rect l="l" t="t" r="r" b="b"/>
            <a:pathLst>
              <a:path w="5382069" h="11973745">
                <a:moveTo>
                  <a:pt x="0" y="0"/>
                </a:moveTo>
                <a:lnTo>
                  <a:pt x="5382069" y="0"/>
                </a:lnTo>
                <a:lnTo>
                  <a:pt x="5382069" y="11973745"/>
                </a:lnTo>
                <a:lnTo>
                  <a:pt x="0" y="1197374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10" name="Freeform 10">
            <a:extLst>
              <a:ext uri="{FF2B5EF4-FFF2-40B4-BE49-F238E27FC236}">
                <a16:creationId xmlns:a16="http://schemas.microsoft.com/office/drawing/2014/main" id="{0BBFF2E6-F928-FD20-FEFD-35653E2D04DA}"/>
              </a:ext>
            </a:extLst>
          </p:cNvPr>
          <p:cNvSpPr/>
          <p:nvPr/>
        </p:nvSpPr>
        <p:spPr>
          <a:xfrm>
            <a:off x="9177009" y="1382822"/>
            <a:ext cx="1777054" cy="1444596"/>
          </a:xfrm>
          <a:custGeom>
            <a:avLst/>
            <a:gdLst/>
            <a:ahLst/>
            <a:cxnLst/>
            <a:rect l="l" t="t" r="r" b="b"/>
            <a:pathLst>
              <a:path w="1777054" h="1444596">
                <a:moveTo>
                  <a:pt x="0" y="0"/>
                </a:moveTo>
                <a:lnTo>
                  <a:pt x="1777053" y="0"/>
                </a:lnTo>
                <a:lnTo>
                  <a:pt x="1777053" y="1444596"/>
                </a:lnTo>
                <a:lnTo>
                  <a:pt x="0" y="144459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11" name="Freeform 11">
            <a:extLst>
              <a:ext uri="{FF2B5EF4-FFF2-40B4-BE49-F238E27FC236}">
                <a16:creationId xmlns:a16="http://schemas.microsoft.com/office/drawing/2014/main" id="{5ED1ED2C-1787-CC22-34BC-503306108411}"/>
              </a:ext>
            </a:extLst>
          </p:cNvPr>
          <p:cNvSpPr/>
          <p:nvPr/>
        </p:nvSpPr>
        <p:spPr>
          <a:xfrm>
            <a:off x="16697051" y="1299474"/>
            <a:ext cx="2455054" cy="1397148"/>
          </a:xfrm>
          <a:custGeom>
            <a:avLst/>
            <a:gdLst/>
            <a:ahLst/>
            <a:cxnLst/>
            <a:rect l="l" t="t" r="r" b="b"/>
            <a:pathLst>
              <a:path w="2455053" h="1397148">
                <a:moveTo>
                  <a:pt x="0" y="0"/>
                </a:moveTo>
                <a:lnTo>
                  <a:pt x="2455052" y="0"/>
                </a:lnTo>
                <a:lnTo>
                  <a:pt x="2455052" y="1397148"/>
                </a:lnTo>
                <a:lnTo>
                  <a:pt x="0" y="1397148"/>
                </a:lnTo>
                <a:lnTo>
                  <a:pt x="0" y="0"/>
                </a:lnTo>
                <a:close/>
              </a:path>
            </a:pathLst>
          </a:custGeom>
          <a:blipFill>
            <a:blip r:embed="rId10">
              <a:alphaModFix amt="54000"/>
              <a:extLst>
                <a:ext uri="{96DAC541-7B7A-43D3-8B79-37D633B846F1}">
                  <asvg:svgBlip xmlns:asvg="http://schemas.microsoft.com/office/drawing/2016/SVG/main" r:embed="rId11"/>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
        <p:nvSpPr>
          <p:cNvPr id="12" name="Freeform 12">
            <a:extLst>
              <a:ext uri="{FF2B5EF4-FFF2-40B4-BE49-F238E27FC236}">
                <a16:creationId xmlns:a16="http://schemas.microsoft.com/office/drawing/2014/main" id="{CF8C939A-23CB-3BAC-6B7F-1C0D8C2851A4}"/>
              </a:ext>
            </a:extLst>
          </p:cNvPr>
          <p:cNvSpPr/>
          <p:nvPr/>
        </p:nvSpPr>
        <p:spPr>
          <a:xfrm>
            <a:off x="-545549" y="580754"/>
            <a:ext cx="1574250" cy="895892"/>
          </a:xfrm>
          <a:custGeom>
            <a:avLst/>
            <a:gdLst/>
            <a:ahLst/>
            <a:cxnLst/>
            <a:rect l="l" t="t" r="r" b="b"/>
            <a:pathLst>
              <a:path w="1574250" h="895891">
                <a:moveTo>
                  <a:pt x="0" y="0"/>
                </a:moveTo>
                <a:lnTo>
                  <a:pt x="1574250" y="0"/>
                </a:lnTo>
                <a:lnTo>
                  <a:pt x="1574250" y="895892"/>
                </a:lnTo>
                <a:lnTo>
                  <a:pt x="0" y="895892"/>
                </a:lnTo>
                <a:lnTo>
                  <a:pt x="0" y="0"/>
                </a:lnTo>
                <a:close/>
              </a:path>
            </a:pathLst>
          </a:custGeom>
          <a:blipFill>
            <a:blip r:embed="rId10">
              <a:alphaModFix amt="54000"/>
              <a:extLst>
                <a:ext uri="{96DAC541-7B7A-43D3-8B79-37D633B846F1}">
                  <asvg:svgBlip xmlns:asvg="http://schemas.microsoft.com/office/drawing/2016/SVG/main" r:embed="rId11"/>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Arial"/>
              <a:sym typeface="Arial"/>
            </a:endParaRPr>
          </a:p>
        </p:txBody>
      </p:sp>
    </p:spTree>
    <p:extLst>
      <p:ext uri="{BB962C8B-B14F-4D97-AF65-F5344CB8AC3E}">
        <p14:creationId xmlns:p14="http://schemas.microsoft.com/office/powerpoint/2010/main" val="15832933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p:cNvGrpSpPr/>
        <p:nvPr/>
      </p:nvGrpSpPr>
      <p:grpSpPr>
        <a:xfrm>
          <a:off x="0" y="0"/>
          <a:ext cx="0" cy="0"/>
          <a:chOff x="0" y="0"/>
          <a:chExt cx="0" cy="0"/>
        </a:xfrm>
      </p:grpSpPr>
      <p:sp>
        <p:nvSpPr>
          <p:cNvPr id="2" name="Freeform 2"/>
          <p:cNvSpPr/>
          <p:nvPr/>
        </p:nvSpPr>
        <p:spPr>
          <a:xfrm rot="-2700000">
            <a:off x="-1655213" y="-695980"/>
            <a:ext cx="12808520" cy="10852310"/>
          </a:xfrm>
          <a:custGeom>
            <a:avLst/>
            <a:gdLst/>
            <a:ahLst/>
            <a:cxnLst/>
            <a:rect l="l" t="t" r="r" b="b"/>
            <a:pathLst>
              <a:path w="12808520" h="10852310">
                <a:moveTo>
                  <a:pt x="0" y="0"/>
                </a:moveTo>
                <a:lnTo>
                  <a:pt x="12808520" y="0"/>
                </a:lnTo>
                <a:lnTo>
                  <a:pt x="12808520" y="10852310"/>
                </a:lnTo>
                <a:lnTo>
                  <a:pt x="0" y="10852310"/>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10727506">
            <a:off x="-3670274" y="-3072317"/>
            <a:ext cx="16838642" cy="12154438"/>
          </a:xfrm>
          <a:custGeom>
            <a:avLst/>
            <a:gdLst/>
            <a:ahLst/>
            <a:cxnLst/>
            <a:rect l="l" t="t" r="r" b="b"/>
            <a:pathLst>
              <a:path w="16838642" h="12154438">
                <a:moveTo>
                  <a:pt x="0" y="0"/>
                </a:moveTo>
                <a:lnTo>
                  <a:pt x="16838642" y="0"/>
                </a:lnTo>
                <a:lnTo>
                  <a:pt x="16838642" y="12154438"/>
                </a:lnTo>
                <a:lnTo>
                  <a:pt x="0" y="12154438"/>
                </a:lnTo>
                <a:lnTo>
                  <a:pt x="0" y="0"/>
                </a:lnTo>
                <a:close/>
              </a:path>
            </a:pathLst>
          </a:custGeom>
          <a:blipFill>
            <a:blip r:embed="rId4">
              <a:alphaModFix amt="35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a:off x="9144000" y="610644"/>
            <a:ext cx="9144000" cy="9676356"/>
          </a:xfrm>
          <a:custGeom>
            <a:avLst/>
            <a:gdLst/>
            <a:ahLst/>
            <a:cxnLst/>
            <a:rect l="l" t="t" r="r" b="b"/>
            <a:pathLst>
              <a:path w="9144000" h="9676356">
                <a:moveTo>
                  <a:pt x="0" y="0"/>
                </a:moveTo>
                <a:lnTo>
                  <a:pt x="9144000" y="0"/>
                </a:lnTo>
                <a:lnTo>
                  <a:pt x="9144000" y="9676356"/>
                </a:lnTo>
                <a:lnTo>
                  <a:pt x="0" y="967635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TextBox 5"/>
          <p:cNvSpPr txBox="1"/>
          <p:nvPr/>
        </p:nvSpPr>
        <p:spPr>
          <a:xfrm>
            <a:off x="1520009" y="2834279"/>
            <a:ext cx="8725954" cy="4096592"/>
          </a:xfrm>
          <a:prstGeom prst="rect">
            <a:avLst/>
          </a:prstGeom>
        </p:spPr>
        <p:txBody>
          <a:bodyPr lIns="0" tIns="0" rIns="0" bIns="0" rtlCol="0" anchor="t">
            <a:spAutoFit/>
          </a:bodyPr>
          <a:lstStyle/>
          <a:p>
            <a:pPr algn="l">
              <a:lnSpc>
                <a:spcPts val="15828"/>
              </a:lnSpc>
            </a:pPr>
            <a:r>
              <a:rPr lang="en-US" sz="15828">
                <a:solidFill>
                  <a:srgbClr val="FFFFFF"/>
                </a:solidFill>
                <a:latin typeface="Fredoka"/>
                <a:ea typeface="Fredoka"/>
                <a:cs typeface="Fredoka"/>
                <a:sym typeface="Fredoka"/>
              </a:rPr>
              <a:t>THANK</a:t>
            </a:r>
          </a:p>
          <a:p>
            <a:pPr algn="l">
              <a:lnSpc>
                <a:spcPts val="15828"/>
              </a:lnSpc>
            </a:pPr>
            <a:r>
              <a:rPr lang="en-US" sz="15828">
                <a:solidFill>
                  <a:srgbClr val="FFFFFF"/>
                </a:solidFill>
                <a:latin typeface="Fredoka"/>
                <a:ea typeface="Fredoka"/>
                <a:cs typeface="Fredoka"/>
                <a:sym typeface="Fredoka"/>
              </a:rPr>
              <a:t>YOU</a:t>
            </a:r>
          </a:p>
        </p:txBody>
      </p:sp>
      <p:sp>
        <p:nvSpPr>
          <p:cNvPr id="6" name="Freeform 6"/>
          <p:cNvSpPr/>
          <p:nvPr/>
        </p:nvSpPr>
        <p:spPr>
          <a:xfrm>
            <a:off x="6681575" y="4880901"/>
            <a:ext cx="1874050" cy="1523446"/>
          </a:xfrm>
          <a:custGeom>
            <a:avLst/>
            <a:gdLst/>
            <a:ahLst/>
            <a:cxnLst/>
            <a:rect l="l" t="t" r="r" b="b"/>
            <a:pathLst>
              <a:path w="1874050" h="1523446">
                <a:moveTo>
                  <a:pt x="0" y="0"/>
                </a:moveTo>
                <a:lnTo>
                  <a:pt x="1874050" y="0"/>
                </a:lnTo>
                <a:lnTo>
                  <a:pt x="1874050" y="1523446"/>
                </a:lnTo>
                <a:lnTo>
                  <a:pt x="0" y="152344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7" name="Freeform 7"/>
          <p:cNvSpPr/>
          <p:nvPr/>
        </p:nvSpPr>
        <p:spPr>
          <a:xfrm>
            <a:off x="3521520" y="8559726"/>
            <a:ext cx="2455053" cy="1397148"/>
          </a:xfrm>
          <a:custGeom>
            <a:avLst/>
            <a:gdLst/>
            <a:ahLst/>
            <a:cxnLst/>
            <a:rect l="l" t="t" r="r" b="b"/>
            <a:pathLst>
              <a:path w="2455053" h="1397148">
                <a:moveTo>
                  <a:pt x="0" y="0"/>
                </a:moveTo>
                <a:lnTo>
                  <a:pt x="2455053" y="0"/>
                </a:lnTo>
                <a:lnTo>
                  <a:pt x="2455053" y="1397148"/>
                </a:lnTo>
                <a:lnTo>
                  <a:pt x="0" y="1397148"/>
                </a:lnTo>
                <a:lnTo>
                  <a:pt x="0" y="0"/>
                </a:lnTo>
                <a:close/>
              </a:path>
            </a:pathLst>
          </a:custGeom>
          <a:blipFill>
            <a:blip r:embed="rId10">
              <a:alphaModFix amt="5400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8" name="Freeform 8"/>
          <p:cNvSpPr/>
          <p:nvPr/>
        </p:nvSpPr>
        <p:spPr>
          <a:xfrm>
            <a:off x="16698277" y="330126"/>
            <a:ext cx="2455053" cy="1397148"/>
          </a:xfrm>
          <a:custGeom>
            <a:avLst/>
            <a:gdLst/>
            <a:ahLst/>
            <a:cxnLst/>
            <a:rect l="l" t="t" r="r" b="b"/>
            <a:pathLst>
              <a:path w="2455053" h="1397148">
                <a:moveTo>
                  <a:pt x="0" y="0"/>
                </a:moveTo>
                <a:lnTo>
                  <a:pt x="2455052" y="0"/>
                </a:lnTo>
                <a:lnTo>
                  <a:pt x="2455052" y="1397148"/>
                </a:lnTo>
                <a:lnTo>
                  <a:pt x="0" y="1397148"/>
                </a:lnTo>
                <a:lnTo>
                  <a:pt x="0" y="0"/>
                </a:lnTo>
                <a:close/>
              </a:path>
            </a:pathLst>
          </a:custGeom>
          <a:blipFill>
            <a:blip r:embed="rId10">
              <a:alphaModFix amt="5400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9" name="Freeform 9"/>
          <p:cNvSpPr/>
          <p:nvPr/>
        </p:nvSpPr>
        <p:spPr>
          <a:xfrm>
            <a:off x="-844633" y="9423826"/>
            <a:ext cx="1873333" cy="1066097"/>
          </a:xfrm>
          <a:custGeom>
            <a:avLst/>
            <a:gdLst/>
            <a:ahLst/>
            <a:cxnLst/>
            <a:rect l="l" t="t" r="r" b="b"/>
            <a:pathLst>
              <a:path w="1873333" h="1066097">
                <a:moveTo>
                  <a:pt x="0" y="0"/>
                </a:moveTo>
                <a:lnTo>
                  <a:pt x="1873333" y="0"/>
                </a:lnTo>
                <a:lnTo>
                  <a:pt x="1873333" y="1066096"/>
                </a:lnTo>
                <a:lnTo>
                  <a:pt x="0" y="1066096"/>
                </a:lnTo>
                <a:lnTo>
                  <a:pt x="0" y="0"/>
                </a:lnTo>
                <a:close/>
              </a:path>
            </a:pathLst>
          </a:custGeom>
          <a:blipFill>
            <a:blip r:embed="rId10">
              <a:alphaModFix amt="54000"/>
              <a:extLst>
                <a:ext uri="{96DAC541-7B7A-43D3-8B79-37D633B846F1}">
                  <asvg:svgBlip xmlns:asvg="http://schemas.microsoft.com/office/drawing/2016/SVG/main" r:embed="rId11"/>
                </a:ext>
              </a:extLst>
            </a:blip>
            <a:stretch>
              <a:fillRect/>
            </a:stretch>
          </a:blipFill>
        </p:spPr>
        <p:txBody>
          <a:bodyPr/>
          <a:lstStyle/>
          <a:p>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p:cNvGrpSpPr/>
        <p:nvPr/>
      </p:nvGrpSpPr>
      <p:grpSpPr>
        <a:xfrm>
          <a:off x="0" y="0"/>
          <a:ext cx="0" cy="0"/>
          <a:chOff x="0" y="0"/>
          <a:chExt cx="0" cy="0"/>
        </a:xfrm>
      </p:grpSpPr>
      <p:sp>
        <p:nvSpPr>
          <p:cNvPr id="2" name="Freeform 2"/>
          <p:cNvSpPr/>
          <p:nvPr/>
        </p:nvSpPr>
        <p:spPr>
          <a:xfrm>
            <a:off x="4265349" y="-1637151"/>
            <a:ext cx="17240730" cy="14607600"/>
          </a:xfrm>
          <a:custGeom>
            <a:avLst/>
            <a:gdLst/>
            <a:ahLst/>
            <a:cxnLst/>
            <a:rect l="l" t="t" r="r" b="b"/>
            <a:pathLst>
              <a:path w="17240730" h="14607600">
                <a:moveTo>
                  <a:pt x="0" y="0"/>
                </a:moveTo>
                <a:lnTo>
                  <a:pt x="17240730" y="0"/>
                </a:lnTo>
                <a:lnTo>
                  <a:pt x="17240730" y="14607600"/>
                </a:lnTo>
                <a:lnTo>
                  <a:pt x="0" y="14607600"/>
                </a:lnTo>
                <a:lnTo>
                  <a:pt x="0" y="0"/>
                </a:lnTo>
                <a:close/>
              </a:path>
            </a:pathLst>
          </a:custGeom>
          <a:blipFill>
            <a:blip r:embed="rId2">
              <a:alphaModFix amt="60000"/>
              <a:extLst>
                <a:ext uri="{96DAC541-7B7A-43D3-8B79-37D633B846F1}">
                  <asvg:svgBlip xmlns:asvg="http://schemas.microsoft.com/office/drawing/2016/SVG/main" r:embed="rId3"/>
                </a:ext>
              </a:extLst>
            </a:blip>
            <a:stretch>
              <a:fillRect/>
            </a:stretch>
          </a:blipFill>
        </p:spPr>
        <p:txBody>
          <a:bodyPr/>
          <a:lstStyle/>
          <a:p>
            <a:endParaRPr lang="en-US">
              <a:solidFill>
                <a:prstClr val="black"/>
              </a:solidFill>
              <a:latin typeface="Calibri"/>
              <a:cs typeface="Arial"/>
              <a:sym typeface="Arial"/>
            </a:endParaRPr>
          </a:p>
        </p:txBody>
      </p:sp>
      <p:sp>
        <p:nvSpPr>
          <p:cNvPr id="3" name="Freeform 3"/>
          <p:cNvSpPr/>
          <p:nvPr/>
        </p:nvSpPr>
        <p:spPr>
          <a:xfrm rot="10022137">
            <a:off x="2083637" y="-1320800"/>
            <a:ext cx="18116840" cy="12417295"/>
          </a:xfrm>
          <a:custGeom>
            <a:avLst/>
            <a:gdLst/>
            <a:ahLst/>
            <a:cxnLst/>
            <a:rect l="l" t="t" r="r" b="b"/>
            <a:pathLst>
              <a:path w="16723353" h="12071220">
                <a:moveTo>
                  <a:pt x="0" y="0"/>
                </a:moveTo>
                <a:lnTo>
                  <a:pt x="16723353" y="0"/>
                </a:lnTo>
                <a:lnTo>
                  <a:pt x="16723353" y="12071220"/>
                </a:lnTo>
                <a:lnTo>
                  <a:pt x="0" y="12071220"/>
                </a:lnTo>
                <a:lnTo>
                  <a:pt x="0" y="0"/>
                </a:lnTo>
                <a:close/>
              </a:path>
            </a:pathLst>
          </a:custGeom>
          <a:blipFill>
            <a:blip r:embed="rId4">
              <a:alphaModFix amt="35000"/>
              <a:extLst>
                <a:ext uri="{96DAC541-7B7A-43D3-8B79-37D633B846F1}">
                  <asvg:svgBlip xmlns:asvg="http://schemas.microsoft.com/office/drawing/2016/SVG/main" r:embed="rId5"/>
                </a:ext>
              </a:extLst>
            </a:blip>
            <a:stretch>
              <a:fillRect/>
            </a:stretch>
          </a:blipFill>
        </p:spPr>
        <p:txBody>
          <a:bodyPr/>
          <a:lstStyle/>
          <a:p>
            <a:endParaRPr lang="en-US">
              <a:solidFill>
                <a:prstClr val="black"/>
              </a:solidFill>
              <a:latin typeface="Calibri"/>
              <a:cs typeface="Arial"/>
              <a:sym typeface="Arial"/>
            </a:endParaRPr>
          </a:p>
        </p:txBody>
      </p:sp>
      <p:sp>
        <p:nvSpPr>
          <p:cNvPr id="4" name="Freeform 4"/>
          <p:cNvSpPr/>
          <p:nvPr/>
        </p:nvSpPr>
        <p:spPr>
          <a:xfrm>
            <a:off x="-1275073" y="2808769"/>
            <a:ext cx="8066398" cy="8155366"/>
          </a:xfrm>
          <a:custGeom>
            <a:avLst/>
            <a:gdLst/>
            <a:ahLst/>
            <a:cxnLst/>
            <a:rect l="l" t="t" r="r" b="b"/>
            <a:pathLst>
              <a:path w="8066398" h="8155366">
                <a:moveTo>
                  <a:pt x="0" y="0"/>
                </a:moveTo>
                <a:lnTo>
                  <a:pt x="8066398" y="0"/>
                </a:lnTo>
                <a:lnTo>
                  <a:pt x="8066398" y="8155366"/>
                </a:lnTo>
                <a:lnTo>
                  <a:pt x="0" y="815536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solidFill>
                <a:prstClr val="black"/>
              </a:solidFill>
              <a:latin typeface="Calibri"/>
              <a:cs typeface="Arial"/>
              <a:sym typeface="Arial"/>
            </a:endParaRPr>
          </a:p>
        </p:txBody>
      </p:sp>
      <p:sp>
        <p:nvSpPr>
          <p:cNvPr id="9" name="TextBox 9"/>
          <p:cNvSpPr txBox="1"/>
          <p:nvPr/>
        </p:nvSpPr>
        <p:spPr>
          <a:xfrm>
            <a:off x="6675439" y="3499800"/>
            <a:ext cx="10421561" cy="1308050"/>
          </a:xfrm>
          <a:prstGeom prst="rect">
            <a:avLst/>
          </a:prstGeom>
        </p:spPr>
        <p:txBody>
          <a:bodyPr wrap="square" lIns="0" tIns="0" rIns="0" bIns="0" rtlCol="0" anchor="t">
            <a:spAutoFit/>
          </a:bodyPr>
          <a:lstStyle/>
          <a:p>
            <a:pPr>
              <a:lnSpc>
                <a:spcPts val="3400"/>
              </a:lnSpc>
            </a:pPr>
            <a:r>
              <a:rPr lang="en-US" sz="3400" b="1" i="1" dirty="0">
                <a:solidFill>
                  <a:srgbClr val="FFFFFF"/>
                </a:solidFill>
                <a:latin typeface="Montserrat Semi-Bold Italics"/>
                <a:ea typeface="Montserrat Semi-Bold Italics"/>
                <a:cs typeface="Montserrat Semi-Bold Italics"/>
                <a:sym typeface="Montserrat Semi-Bold Italics"/>
              </a:rPr>
              <a:t>We used database of pharmaceutical management system that composed of  9 tables </a:t>
            </a:r>
          </a:p>
        </p:txBody>
      </p:sp>
      <p:sp>
        <p:nvSpPr>
          <p:cNvPr id="11" name="TextBox 11"/>
          <p:cNvSpPr txBox="1"/>
          <p:nvPr/>
        </p:nvSpPr>
        <p:spPr>
          <a:xfrm>
            <a:off x="6710075" y="172051"/>
            <a:ext cx="8732370" cy="1282531"/>
          </a:xfrm>
          <a:prstGeom prst="rect">
            <a:avLst/>
          </a:prstGeom>
        </p:spPr>
        <p:txBody>
          <a:bodyPr lIns="0" tIns="0" rIns="0" bIns="0" rtlCol="0" anchor="t">
            <a:spAutoFit/>
          </a:bodyPr>
          <a:lstStyle/>
          <a:p>
            <a:pPr>
              <a:lnSpc>
                <a:spcPts val="10920"/>
              </a:lnSpc>
            </a:pPr>
            <a:r>
              <a:rPr lang="en-US" sz="7800" dirty="0">
                <a:solidFill>
                  <a:srgbClr val="FFFFFF"/>
                </a:solidFill>
                <a:latin typeface="Fredoka"/>
                <a:ea typeface="Fredoka"/>
                <a:cs typeface="Fredoka"/>
                <a:sym typeface="Fredoka"/>
              </a:rPr>
              <a:t>Our data</a:t>
            </a:r>
          </a:p>
        </p:txBody>
      </p:sp>
      <p:sp>
        <p:nvSpPr>
          <p:cNvPr id="17" name="TextBox 17"/>
          <p:cNvSpPr txBox="1"/>
          <p:nvPr/>
        </p:nvSpPr>
        <p:spPr>
          <a:xfrm>
            <a:off x="6675439" y="1905978"/>
            <a:ext cx="9799493" cy="1308050"/>
          </a:xfrm>
          <a:prstGeom prst="rect">
            <a:avLst/>
          </a:prstGeom>
        </p:spPr>
        <p:txBody>
          <a:bodyPr wrap="square" lIns="0" tIns="0" rIns="0" bIns="0" rtlCol="0" anchor="t">
            <a:spAutoFit/>
          </a:bodyPr>
          <a:lstStyle/>
          <a:p>
            <a:pPr>
              <a:lnSpc>
                <a:spcPts val="3400"/>
              </a:lnSpc>
            </a:pPr>
            <a:r>
              <a:rPr lang="en-US" sz="3400" b="1" i="1" dirty="0">
                <a:solidFill>
                  <a:srgbClr val="FFFFFF"/>
                </a:solidFill>
                <a:latin typeface="Montserrat Semi-Bold Italics"/>
                <a:ea typeface="Montserrat Semi-Bold Italics"/>
                <a:cs typeface="Montserrat Semi-Bold Italics"/>
                <a:sym typeface="Montserrat Semi-Bold Italics"/>
              </a:rPr>
              <a:t>We make a machine learning model to predict the heart failure using python on another dataset </a:t>
            </a:r>
          </a:p>
        </p:txBody>
      </p:sp>
      <p:sp>
        <p:nvSpPr>
          <p:cNvPr id="23" name="TextBox 23"/>
          <p:cNvSpPr txBox="1"/>
          <p:nvPr/>
        </p:nvSpPr>
        <p:spPr>
          <a:xfrm>
            <a:off x="6791325" y="4887847"/>
            <a:ext cx="11115675" cy="5232202"/>
          </a:xfrm>
          <a:prstGeom prst="rect">
            <a:avLst/>
          </a:prstGeom>
        </p:spPr>
        <p:txBody>
          <a:bodyPr wrap="square" lIns="0" tIns="0" rIns="0" bIns="0" rtlCol="0" anchor="t">
            <a:spAutoFit/>
          </a:bodyPr>
          <a:lstStyle/>
          <a:p>
            <a:pPr>
              <a:lnSpc>
                <a:spcPts val="3400"/>
              </a:lnSpc>
            </a:pPr>
            <a:r>
              <a:rPr lang="en-US" sz="3400" b="1" i="1" dirty="0">
                <a:solidFill>
                  <a:srgbClr val="FFFFFF"/>
                </a:solidFill>
                <a:latin typeface="Montserrat Semi-Bold Italics"/>
                <a:ea typeface="Montserrat Semi-Bold Italics"/>
                <a:cs typeface="Montserrat Semi-Bold Italics"/>
                <a:sym typeface="Montserrat Semi-Bold Italics"/>
              </a:rPr>
              <a:t>        1) </a:t>
            </a:r>
            <a:r>
              <a:rPr lang="en-US" sz="3400" b="1" i="1" dirty="0" err="1">
                <a:solidFill>
                  <a:srgbClr val="FFFFFF"/>
                </a:solidFill>
                <a:latin typeface="Montserrat Semi-Bold Italics"/>
                <a:ea typeface="Montserrat Semi-Bold Italics"/>
                <a:cs typeface="Montserrat Semi-Bold Italics"/>
                <a:sym typeface="Montserrat Semi-Bold Italics"/>
              </a:rPr>
              <a:t>Manufacturer.sql</a:t>
            </a:r>
            <a:endParaRPr lang="en-US" sz="3400" b="1" i="1" dirty="0">
              <a:solidFill>
                <a:srgbClr val="FFFFFF"/>
              </a:solidFill>
              <a:latin typeface="Montserrat Semi-Bold Italics"/>
              <a:ea typeface="Montserrat Semi-Bold Italics"/>
              <a:cs typeface="Montserrat Semi-Bold Italics"/>
              <a:sym typeface="Montserrat Semi-Bold Italics"/>
            </a:endParaRPr>
          </a:p>
          <a:p>
            <a:pPr>
              <a:lnSpc>
                <a:spcPts val="3400"/>
              </a:lnSpc>
            </a:pPr>
            <a:r>
              <a:rPr lang="en-US" sz="3400" b="1" i="1" dirty="0">
                <a:solidFill>
                  <a:srgbClr val="FFFFFF"/>
                </a:solidFill>
                <a:latin typeface="Montserrat Semi-Bold Italics"/>
                <a:ea typeface="Montserrat Semi-Bold Italics"/>
                <a:cs typeface="Montserrat Semi-Bold Italics"/>
                <a:sym typeface="Montserrat Semi-Bold Italics"/>
              </a:rPr>
              <a:t>	2) </a:t>
            </a:r>
            <a:r>
              <a:rPr lang="en-US" sz="3400" b="1" i="1" dirty="0" err="1">
                <a:solidFill>
                  <a:srgbClr val="FFFFFF"/>
                </a:solidFill>
                <a:latin typeface="Montserrat Semi-Bold Italics"/>
                <a:ea typeface="Montserrat Semi-Bold Italics"/>
                <a:cs typeface="Montserrat Semi-Bold Italics"/>
                <a:sym typeface="Montserrat Semi-Bold Italics"/>
              </a:rPr>
              <a:t>Supplier.sql</a:t>
            </a:r>
            <a:endParaRPr lang="en-US" sz="3400" b="1" i="1" dirty="0">
              <a:solidFill>
                <a:srgbClr val="FFFFFF"/>
              </a:solidFill>
              <a:latin typeface="Montserrat Semi-Bold Italics"/>
              <a:ea typeface="Montserrat Semi-Bold Italics"/>
              <a:cs typeface="Montserrat Semi-Bold Italics"/>
              <a:sym typeface="Montserrat Semi-Bold Italics"/>
            </a:endParaRPr>
          </a:p>
          <a:p>
            <a:pPr>
              <a:lnSpc>
                <a:spcPts val="3400"/>
              </a:lnSpc>
            </a:pPr>
            <a:r>
              <a:rPr lang="en-US" sz="3400" b="1" i="1" dirty="0">
                <a:solidFill>
                  <a:srgbClr val="FFFFFF"/>
                </a:solidFill>
                <a:latin typeface="Montserrat Semi-Bold Italics"/>
                <a:ea typeface="Montserrat Semi-Bold Italics"/>
                <a:cs typeface="Montserrat Semi-Bold Italics"/>
                <a:sym typeface="Montserrat Semi-Bold Italics"/>
              </a:rPr>
              <a:t>	3) </a:t>
            </a:r>
            <a:r>
              <a:rPr lang="en-US" sz="3400" b="1" i="1" dirty="0" err="1">
                <a:solidFill>
                  <a:srgbClr val="FFFFFF"/>
                </a:solidFill>
                <a:latin typeface="Montserrat Semi-Bold Italics"/>
                <a:ea typeface="Montserrat Semi-Bold Italics"/>
                <a:cs typeface="Montserrat Semi-Bold Italics"/>
                <a:sym typeface="Montserrat Semi-Bold Italics"/>
              </a:rPr>
              <a:t>Manf_Supp_Contract.sql</a:t>
            </a:r>
            <a:endParaRPr lang="en-US" sz="3400" b="1" i="1" dirty="0">
              <a:solidFill>
                <a:srgbClr val="FFFFFF"/>
              </a:solidFill>
              <a:latin typeface="Montserrat Semi-Bold Italics"/>
              <a:ea typeface="Montserrat Semi-Bold Italics"/>
              <a:cs typeface="Montserrat Semi-Bold Italics"/>
              <a:sym typeface="Montserrat Semi-Bold Italics"/>
            </a:endParaRPr>
          </a:p>
          <a:p>
            <a:pPr>
              <a:lnSpc>
                <a:spcPts val="3400"/>
              </a:lnSpc>
            </a:pPr>
            <a:r>
              <a:rPr lang="en-US" sz="3400" b="1" i="1" dirty="0">
                <a:solidFill>
                  <a:srgbClr val="FFFFFF"/>
                </a:solidFill>
                <a:latin typeface="Montserrat Semi-Bold Italics"/>
                <a:ea typeface="Montserrat Semi-Bold Italics"/>
                <a:cs typeface="Montserrat Semi-Bold Italics"/>
                <a:sym typeface="Montserrat Semi-Bold Italics"/>
              </a:rPr>
              <a:t>	4) </a:t>
            </a:r>
            <a:r>
              <a:rPr lang="en-US" sz="3400" b="1" i="1" dirty="0" err="1">
                <a:solidFill>
                  <a:srgbClr val="FFFFFF"/>
                </a:solidFill>
                <a:latin typeface="Montserrat Semi-Bold Italics"/>
                <a:ea typeface="Montserrat Semi-Bold Italics"/>
                <a:cs typeface="Montserrat Semi-Bold Italics"/>
                <a:sym typeface="Montserrat Semi-Bold Italics"/>
              </a:rPr>
              <a:t>Pharmacy.sql</a:t>
            </a:r>
            <a:endParaRPr lang="en-US" sz="3400" b="1" i="1" dirty="0">
              <a:solidFill>
                <a:srgbClr val="FFFFFF"/>
              </a:solidFill>
              <a:latin typeface="Montserrat Semi-Bold Italics"/>
              <a:ea typeface="Montserrat Semi-Bold Italics"/>
              <a:cs typeface="Montserrat Semi-Bold Italics"/>
              <a:sym typeface="Montserrat Semi-Bold Italics"/>
            </a:endParaRPr>
          </a:p>
          <a:p>
            <a:pPr>
              <a:lnSpc>
                <a:spcPts val="3400"/>
              </a:lnSpc>
            </a:pPr>
            <a:r>
              <a:rPr lang="en-US" sz="3400" b="1" i="1" dirty="0">
                <a:solidFill>
                  <a:srgbClr val="FFFFFF"/>
                </a:solidFill>
                <a:latin typeface="Montserrat Semi-Bold Italics"/>
                <a:ea typeface="Montserrat Semi-Bold Italics"/>
                <a:cs typeface="Montserrat Semi-Bold Italics"/>
                <a:sym typeface="Montserrat Semi-Bold Italics"/>
              </a:rPr>
              <a:t>	5) </a:t>
            </a:r>
            <a:r>
              <a:rPr lang="en-US" sz="3400" b="1" i="1" dirty="0" err="1">
                <a:solidFill>
                  <a:srgbClr val="FFFFFF"/>
                </a:solidFill>
                <a:latin typeface="Montserrat Semi-Bold Italics"/>
                <a:ea typeface="Montserrat Semi-Bold Italics"/>
                <a:cs typeface="Montserrat Semi-Bold Italics"/>
                <a:sym typeface="Montserrat Semi-Bold Italics"/>
              </a:rPr>
              <a:t>Employee.sql</a:t>
            </a:r>
            <a:endParaRPr lang="en-US" sz="3400" b="1" i="1" dirty="0">
              <a:solidFill>
                <a:srgbClr val="FFFFFF"/>
              </a:solidFill>
              <a:latin typeface="Montserrat Semi-Bold Italics"/>
              <a:ea typeface="Montserrat Semi-Bold Italics"/>
              <a:cs typeface="Montserrat Semi-Bold Italics"/>
              <a:sym typeface="Montserrat Semi-Bold Italics"/>
            </a:endParaRPr>
          </a:p>
          <a:p>
            <a:pPr>
              <a:lnSpc>
                <a:spcPts val="3400"/>
              </a:lnSpc>
            </a:pPr>
            <a:r>
              <a:rPr lang="en-US" sz="3400" b="1" i="1" dirty="0">
                <a:solidFill>
                  <a:srgbClr val="FFFFFF"/>
                </a:solidFill>
                <a:latin typeface="Montserrat Semi-Bold Italics"/>
                <a:ea typeface="Montserrat Semi-Bold Italics"/>
                <a:cs typeface="Montserrat Semi-Bold Italics"/>
                <a:sym typeface="Montserrat Semi-Bold Italics"/>
              </a:rPr>
              <a:t>	6) </a:t>
            </a:r>
            <a:r>
              <a:rPr lang="en-US" sz="3400" b="1" i="1" dirty="0" err="1">
                <a:solidFill>
                  <a:srgbClr val="FFFFFF"/>
                </a:solidFill>
                <a:latin typeface="Montserrat Semi-Bold Italics"/>
                <a:ea typeface="Montserrat Semi-Bold Italics"/>
                <a:cs typeface="Montserrat Semi-Bold Italics"/>
                <a:sym typeface="Montserrat Semi-Bold Italics"/>
              </a:rPr>
              <a:t>Medicine.sql</a:t>
            </a:r>
            <a:endParaRPr lang="en-US" sz="3400" b="1" i="1" dirty="0">
              <a:solidFill>
                <a:srgbClr val="FFFFFF"/>
              </a:solidFill>
              <a:latin typeface="Montserrat Semi-Bold Italics"/>
              <a:ea typeface="Montserrat Semi-Bold Italics"/>
              <a:cs typeface="Montserrat Semi-Bold Italics"/>
              <a:sym typeface="Montserrat Semi-Bold Italics"/>
            </a:endParaRPr>
          </a:p>
          <a:p>
            <a:pPr>
              <a:lnSpc>
                <a:spcPts val="3400"/>
              </a:lnSpc>
            </a:pPr>
            <a:r>
              <a:rPr lang="en-US" sz="3400" b="1" i="1" dirty="0">
                <a:solidFill>
                  <a:srgbClr val="FFFFFF"/>
                </a:solidFill>
                <a:latin typeface="Montserrat Semi-Bold Italics"/>
                <a:ea typeface="Montserrat Semi-Bold Italics"/>
                <a:cs typeface="Montserrat Semi-Bold Italics"/>
                <a:sym typeface="Montserrat Semi-Bold Italics"/>
              </a:rPr>
              <a:t>	7) </a:t>
            </a:r>
            <a:r>
              <a:rPr lang="en-US" sz="3400" b="1" i="1" dirty="0" err="1">
                <a:solidFill>
                  <a:srgbClr val="FFFFFF"/>
                </a:solidFill>
                <a:latin typeface="Montserrat Semi-Bold Italics"/>
                <a:ea typeface="Montserrat Semi-Bold Italics"/>
                <a:cs typeface="Montserrat Semi-Bold Italics"/>
                <a:sym typeface="Montserrat Semi-Bold Italics"/>
              </a:rPr>
              <a:t>Pharmacy_Medicines.sql</a:t>
            </a:r>
            <a:endParaRPr lang="en-US" sz="3400" b="1" i="1" dirty="0">
              <a:solidFill>
                <a:srgbClr val="FFFFFF"/>
              </a:solidFill>
              <a:latin typeface="Montserrat Semi-Bold Italics"/>
              <a:ea typeface="Montserrat Semi-Bold Italics"/>
              <a:cs typeface="Montserrat Semi-Bold Italics"/>
              <a:sym typeface="Montserrat Semi-Bold Italics"/>
            </a:endParaRPr>
          </a:p>
          <a:p>
            <a:pPr>
              <a:lnSpc>
                <a:spcPts val="3400"/>
              </a:lnSpc>
            </a:pPr>
            <a:r>
              <a:rPr lang="en-US" sz="3400" b="1" i="1" dirty="0">
                <a:solidFill>
                  <a:srgbClr val="FFFFFF"/>
                </a:solidFill>
                <a:latin typeface="Montserrat Semi-Bold Italics"/>
                <a:ea typeface="Montserrat Semi-Bold Italics"/>
                <a:cs typeface="Montserrat Semi-Bold Italics"/>
                <a:sym typeface="Montserrat Semi-Bold Italics"/>
              </a:rPr>
              <a:t>	8) </a:t>
            </a:r>
            <a:r>
              <a:rPr lang="en-US" sz="3400" b="1" i="1" dirty="0" err="1">
                <a:solidFill>
                  <a:srgbClr val="FFFFFF"/>
                </a:solidFill>
                <a:latin typeface="Montserrat Semi-Bold Italics"/>
                <a:ea typeface="Montserrat Semi-Bold Italics"/>
                <a:cs typeface="Montserrat Semi-Bold Italics"/>
                <a:sym typeface="Montserrat Semi-Bold Italics"/>
              </a:rPr>
              <a:t>Doctor.sql</a:t>
            </a:r>
            <a:endParaRPr lang="en-US" sz="3400" b="1" i="1" dirty="0">
              <a:solidFill>
                <a:srgbClr val="FFFFFF"/>
              </a:solidFill>
              <a:latin typeface="Montserrat Semi-Bold Italics"/>
              <a:ea typeface="Montserrat Semi-Bold Italics"/>
              <a:cs typeface="Montserrat Semi-Bold Italics"/>
              <a:sym typeface="Montserrat Semi-Bold Italics"/>
            </a:endParaRPr>
          </a:p>
          <a:p>
            <a:pPr>
              <a:lnSpc>
                <a:spcPts val="3400"/>
              </a:lnSpc>
            </a:pPr>
            <a:r>
              <a:rPr lang="en-US" sz="3400" b="1" i="1" dirty="0">
                <a:solidFill>
                  <a:srgbClr val="FFFFFF"/>
                </a:solidFill>
                <a:latin typeface="Montserrat Semi-Bold Italics"/>
                <a:ea typeface="Montserrat Semi-Bold Italics"/>
                <a:cs typeface="Montserrat Semi-Bold Italics"/>
                <a:sym typeface="Montserrat Semi-Bold Italics"/>
              </a:rPr>
              <a:t>	9) </a:t>
            </a:r>
            <a:r>
              <a:rPr lang="en-US" sz="3400" b="1" i="1" dirty="0" err="1">
                <a:solidFill>
                  <a:srgbClr val="FFFFFF"/>
                </a:solidFill>
                <a:latin typeface="Montserrat Semi-Bold Italics"/>
                <a:ea typeface="Montserrat Semi-Bold Italics"/>
                <a:cs typeface="Montserrat Semi-Bold Italics"/>
                <a:sym typeface="Montserrat Semi-Bold Italics"/>
              </a:rPr>
              <a:t>Patient.sql</a:t>
            </a:r>
            <a:endParaRPr lang="en-US" sz="3400" b="1" i="1" dirty="0">
              <a:solidFill>
                <a:srgbClr val="FFFFFF"/>
              </a:solidFill>
              <a:latin typeface="Montserrat Semi-Bold Italics"/>
              <a:ea typeface="Montserrat Semi-Bold Italics"/>
              <a:cs typeface="Montserrat Semi-Bold Italics"/>
              <a:sym typeface="Montserrat Semi-Bold Italics"/>
            </a:endParaRPr>
          </a:p>
          <a:p>
            <a:pPr>
              <a:lnSpc>
                <a:spcPts val="3400"/>
              </a:lnSpc>
            </a:pPr>
            <a:r>
              <a:rPr lang="en-US" sz="3400" b="1" i="1" dirty="0">
                <a:solidFill>
                  <a:srgbClr val="FFFFFF"/>
                </a:solidFill>
                <a:latin typeface="Montserrat Semi-Bold Italics"/>
                <a:ea typeface="Montserrat Semi-Bold Italics"/>
                <a:cs typeface="Montserrat Semi-Bold Italics"/>
                <a:sym typeface="Montserrat Semi-Bold Italics"/>
              </a:rPr>
              <a:t>	10) </a:t>
            </a:r>
            <a:r>
              <a:rPr lang="en-US" sz="3400" b="1" i="1" dirty="0" err="1">
                <a:solidFill>
                  <a:srgbClr val="FFFFFF"/>
                </a:solidFill>
                <a:latin typeface="Montserrat Semi-Bold Italics"/>
                <a:ea typeface="Montserrat Semi-Bold Italics"/>
                <a:cs typeface="Montserrat Semi-Bold Italics"/>
                <a:sym typeface="Montserrat Semi-Bold Italics"/>
              </a:rPr>
              <a:t>Prescription.sql</a:t>
            </a:r>
            <a:endParaRPr lang="en-US" sz="3400" b="1" i="1" dirty="0">
              <a:solidFill>
                <a:srgbClr val="FFFFFF"/>
              </a:solidFill>
              <a:latin typeface="Montserrat Semi-Bold Italics"/>
              <a:ea typeface="Montserrat Semi-Bold Italics"/>
              <a:cs typeface="Montserrat Semi-Bold Italics"/>
              <a:sym typeface="Montserrat Semi-Bold Italics"/>
            </a:endParaRPr>
          </a:p>
          <a:p>
            <a:pPr>
              <a:lnSpc>
                <a:spcPts val="3400"/>
              </a:lnSpc>
            </a:pPr>
            <a:r>
              <a:rPr lang="en-US" sz="3400" b="1" i="1" dirty="0">
                <a:solidFill>
                  <a:srgbClr val="FFFFFF"/>
                </a:solidFill>
                <a:latin typeface="Montserrat Semi-Bold Italics"/>
                <a:ea typeface="Montserrat Semi-Bold Italics"/>
                <a:cs typeface="Montserrat Semi-Bold Italics"/>
                <a:sym typeface="Montserrat Semi-Bold Italics"/>
              </a:rPr>
              <a:t>	11) </a:t>
            </a:r>
            <a:r>
              <a:rPr lang="en-US" sz="3400" b="1" i="1" dirty="0" err="1">
                <a:solidFill>
                  <a:srgbClr val="FFFFFF"/>
                </a:solidFill>
                <a:latin typeface="Montserrat Semi-Bold Italics"/>
                <a:ea typeface="Montserrat Semi-Bold Italics"/>
                <a:cs typeface="Montserrat Semi-Bold Italics"/>
                <a:sym typeface="Montserrat Semi-Bold Italics"/>
              </a:rPr>
              <a:t>Bill.sql</a:t>
            </a:r>
            <a:endParaRPr lang="en-US" sz="3400" b="1" i="1" dirty="0">
              <a:solidFill>
                <a:srgbClr val="FFFFFF"/>
              </a:solidFill>
              <a:latin typeface="Montserrat Semi-Bold Italics"/>
              <a:ea typeface="Montserrat Semi-Bold Italics"/>
              <a:cs typeface="Montserrat Semi-Bold Italics"/>
              <a:sym typeface="Montserrat Semi-Bold Italics"/>
            </a:endParaRPr>
          </a:p>
          <a:p>
            <a:pPr>
              <a:lnSpc>
                <a:spcPts val="3400"/>
              </a:lnSpc>
            </a:pPr>
            <a:r>
              <a:rPr lang="en-US" sz="3400" b="1" i="1" dirty="0">
                <a:solidFill>
                  <a:srgbClr val="FFFFFF"/>
                </a:solidFill>
                <a:latin typeface="Montserrat Semi-Bold Italics"/>
                <a:ea typeface="Montserrat Semi-Bold Italics"/>
                <a:cs typeface="Montserrat Semi-Bold Italics"/>
                <a:sym typeface="Montserrat Semi-Bold Italics"/>
              </a:rPr>
              <a:t>	12) </a:t>
            </a:r>
            <a:r>
              <a:rPr lang="en-US" sz="3400" b="1" i="1" dirty="0" err="1">
                <a:solidFill>
                  <a:srgbClr val="FFFFFF"/>
                </a:solidFill>
                <a:latin typeface="Montserrat Semi-Bold Italics"/>
                <a:ea typeface="Montserrat Semi-Bold Italics"/>
                <a:cs typeface="Montserrat Semi-Bold Italics"/>
                <a:sym typeface="Montserrat Semi-Bold Italics"/>
              </a:rPr>
              <a:t>Prescribed_Medicines.sql</a:t>
            </a:r>
            <a:endParaRPr lang="en-US" sz="3400" b="1" i="1" dirty="0">
              <a:solidFill>
                <a:srgbClr val="FFFFFF"/>
              </a:solidFill>
              <a:latin typeface="Montserrat Semi-Bold Italics"/>
              <a:ea typeface="Montserrat Semi-Bold Italics"/>
              <a:cs typeface="Montserrat Semi-Bold Italics"/>
              <a:sym typeface="Montserrat Semi-Bold Italics"/>
            </a:endParaRPr>
          </a:p>
        </p:txBody>
      </p:sp>
      <p:sp>
        <p:nvSpPr>
          <p:cNvPr id="24" name="Freeform 24"/>
          <p:cNvSpPr/>
          <p:nvPr/>
        </p:nvSpPr>
        <p:spPr>
          <a:xfrm>
            <a:off x="4641585" y="1489408"/>
            <a:ext cx="1777054" cy="1444596"/>
          </a:xfrm>
          <a:custGeom>
            <a:avLst/>
            <a:gdLst/>
            <a:ahLst/>
            <a:cxnLst/>
            <a:rect l="l" t="t" r="r" b="b"/>
            <a:pathLst>
              <a:path w="1777054" h="1444596">
                <a:moveTo>
                  <a:pt x="0" y="0"/>
                </a:moveTo>
                <a:lnTo>
                  <a:pt x="1777054" y="0"/>
                </a:lnTo>
                <a:lnTo>
                  <a:pt x="1777054" y="1444596"/>
                </a:lnTo>
                <a:lnTo>
                  <a:pt x="0" y="144459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solidFill>
                <a:prstClr val="black"/>
              </a:solidFill>
              <a:latin typeface="Calibri"/>
              <a:cs typeface="Arial"/>
              <a:sym typeface="Arial"/>
            </a:endParaRPr>
          </a:p>
        </p:txBody>
      </p:sp>
      <p:sp>
        <p:nvSpPr>
          <p:cNvPr id="25" name="Freeform 25"/>
          <p:cNvSpPr/>
          <p:nvPr/>
        </p:nvSpPr>
        <p:spPr>
          <a:xfrm>
            <a:off x="-1227525" y="1028700"/>
            <a:ext cx="2455054" cy="1397148"/>
          </a:xfrm>
          <a:custGeom>
            <a:avLst/>
            <a:gdLst/>
            <a:ahLst/>
            <a:cxnLst/>
            <a:rect l="l" t="t" r="r" b="b"/>
            <a:pathLst>
              <a:path w="2455053" h="1397148">
                <a:moveTo>
                  <a:pt x="0" y="0"/>
                </a:moveTo>
                <a:lnTo>
                  <a:pt x="2455052" y="0"/>
                </a:lnTo>
                <a:lnTo>
                  <a:pt x="2455052" y="1397148"/>
                </a:lnTo>
                <a:lnTo>
                  <a:pt x="0" y="1397148"/>
                </a:lnTo>
                <a:lnTo>
                  <a:pt x="0" y="0"/>
                </a:lnTo>
                <a:close/>
              </a:path>
            </a:pathLst>
          </a:custGeom>
          <a:blipFill>
            <a:blip r:embed="rId10">
              <a:alphaModFix amt="54000"/>
              <a:extLst>
                <a:ext uri="{96DAC541-7B7A-43D3-8B79-37D633B846F1}">
                  <asvg:svgBlip xmlns:asvg="http://schemas.microsoft.com/office/drawing/2016/SVG/main" r:embed="rId11"/>
                </a:ext>
              </a:extLst>
            </a:blip>
            <a:stretch>
              <a:fillRect/>
            </a:stretch>
          </a:blipFill>
        </p:spPr>
        <p:txBody>
          <a:bodyPr/>
          <a:lstStyle/>
          <a:p>
            <a:endParaRPr lang="en-US">
              <a:solidFill>
                <a:prstClr val="black"/>
              </a:solidFill>
              <a:latin typeface="Calibri"/>
              <a:cs typeface="Arial"/>
              <a:sym typeface="Arial"/>
            </a:endParaRPr>
          </a:p>
        </p:txBody>
      </p:sp>
      <p:sp>
        <p:nvSpPr>
          <p:cNvPr id="26" name="Freeform 26"/>
          <p:cNvSpPr/>
          <p:nvPr/>
        </p:nvSpPr>
        <p:spPr>
          <a:xfrm>
            <a:off x="8881469" y="593516"/>
            <a:ext cx="1574250" cy="895892"/>
          </a:xfrm>
          <a:custGeom>
            <a:avLst/>
            <a:gdLst/>
            <a:ahLst/>
            <a:cxnLst/>
            <a:rect l="l" t="t" r="r" b="b"/>
            <a:pathLst>
              <a:path w="1574250" h="895891">
                <a:moveTo>
                  <a:pt x="0" y="0"/>
                </a:moveTo>
                <a:lnTo>
                  <a:pt x="1574250" y="0"/>
                </a:lnTo>
                <a:lnTo>
                  <a:pt x="1574250" y="895892"/>
                </a:lnTo>
                <a:lnTo>
                  <a:pt x="0" y="895892"/>
                </a:lnTo>
                <a:lnTo>
                  <a:pt x="0" y="0"/>
                </a:lnTo>
                <a:close/>
              </a:path>
            </a:pathLst>
          </a:custGeom>
          <a:blipFill>
            <a:blip r:embed="rId10">
              <a:alphaModFix amt="54000"/>
              <a:extLst>
                <a:ext uri="{96DAC541-7B7A-43D3-8B79-37D633B846F1}">
                  <asvg:svgBlip xmlns:asvg="http://schemas.microsoft.com/office/drawing/2016/SVG/main" r:embed="rId11"/>
                </a:ext>
              </a:extLst>
            </a:blip>
            <a:stretch>
              <a:fillRect/>
            </a:stretch>
          </a:blipFill>
        </p:spPr>
        <p:txBody>
          <a:bodyPr/>
          <a:lstStyle/>
          <a:p>
            <a:endParaRPr lang="en-US">
              <a:solidFill>
                <a:prstClr val="black"/>
              </a:solidFill>
              <a:latin typeface="Calibri"/>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56876F21-E037-2E5E-0FC5-D08D40F1DDE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4AFE5098-FCCD-83EF-BEFE-CC84321E13F5}"/>
              </a:ext>
            </a:extLst>
          </p:cNvPr>
          <p:cNvSpPr/>
          <p:nvPr/>
        </p:nvSpPr>
        <p:spPr>
          <a:xfrm rot="10737974">
            <a:off x="4078647" y="-1036010"/>
            <a:ext cx="16723353" cy="12071220"/>
          </a:xfrm>
          <a:custGeom>
            <a:avLst/>
            <a:gdLst/>
            <a:ahLst/>
            <a:cxnLst/>
            <a:rect l="l" t="t" r="r" b="b"/>
            <a:pathLst>
              <a:path w="16723353" h="12071220">
                <a:moveTo>
                  <a:pt x="0" y="0"/>
                </a:moveTo>
                <a:lnTo>
                  <a:pt x="16723353" y="0"/>
                </a:lnTo>
                <a:lnTo>
                  <a:pt x="16723353" y="12071220"/>
                </a:lnTo>
                <a:lnTo>
                  <a:pt x="0" y="12071220"/>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a:extLst>
              <a:ext uri="{FF2B5EF4-FFF2-40B4-BE49-F238E27FC236}">
                <a16:creationId xmlns:a16="http://schemas.microsoft.com/office/drawing/2014/main" id="{1344E1B8-632D-8012-EB75-18E536C733A0}"/>
              </a:ext>
            </a:extLst>
          </p:cNvPr>
          <p:cNvSpPr/>
          <p:nvPr/>
        </p:nvSpPr>
        <p:spPr>
          <a:xfrm>
            <a:off x="3124200" y="-1943100"/>
            <a:ext cx="17240730" cy="14607600"/>
          </a:xfrm>
          <a:custGeom>
            <a:avLst/>
            <a:gdLst/>
            <a:ahLst/>
            <a:cxnLst/>
            <a:rect l="l" t="t" r="r" b="b"/>
            <a:pathLst>
              <a:path w="17240730" h="14607600">
                <a:moveTo>
                  <a:pt x="0" y="0"/>
                </a:moveTo>
                <a:lnTo>
                  <a:pt x="17240729" y="0"/>
                </a:lnTo>
                <a:lnTo>
                  <a:pt x="17240729" y="14607600"/>
                </a:lnTo>
                <a:lnTo>
                  <a:pt x="0" y="14607600"/>
                </a:lnTo>
                <a:lnTo>
                  <a:pt x="0" y="0"/>
                </a:lnTo>
                <a:close/>
              </a:path>
            </a:pathLst>
          </a:custGeom>
          <a:blipFill>
            <a:blip r:embed="rId4">
              <a:alphaModFix amt="60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Freeform 7">
            <a:extLst>
              <a:ext uri="{FF2B5EF4-FFF2-40B4-BE49-F238E27FC236}">
                <a16:creationId xmlns:a16="http://schemas.microsoft.com/office/drawing/2014/main" id="{E2E5A154-C1E3-D6AA-3DB5-660A9EEB0368}"/>
              </a:ext>
            </a:extLst>
          </p:cNvPr>
          <p:cNvSpPr/>
          <p:nvPr/>
        </p:nvSpPr>
        <p:spPr>
          <a:xfrm>
            <a:off x="-813866" y="297325"/>
            <a:ext cx="2455053" cy="1397148"/>
          </a:xfrm>
          <a:custGeom>
            <a:avLst/>
            <a:gdLst/>
            <a:ahLst/>
            <a:cxnLst/>
            <a:rect l="l" t="t" r="r" b="b"/>
            <a:pathLst>
              <a:path w="2455053" h="1397148">
                <a:moveTo>
                  <a:pt x="0" y="0"/>
                </a:moveTo>
                <a:lnTo>
                  <a:pt x="2455052" y="0"/>
                </a:lnTo>
                <a:lnTo>
                  <a:pt x="2455052"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8" name="Freeform 8">
            <a:extLst>
              <a:ext uri="{FF2B5EF4-FFF2-40B4-BE49-F238E27FC236}">
                <a16:creationId xmlns:a16="http://schemas.microsoft.com/office/drawing/2014/main" id="{84D22958-A6E2-064D-4E73-BDDC4464ACD5}"/>
              </a:ext>
            </a:extLst>
          </p:cNvPr>
          <p:cNvSpPr/>
          <p:nvPr/>
        </p:nvSpPr>
        <p:spPr>
          <a:xfrm>
            <a:off x="17259300" y="8987961"/>
            <a:ext cx="1560511" cy="888072"/>
          </a:xfrm>
          <a:custGeom>
            <a:avLst/>
            <a:gdLst/>
            <a:ahLst/>
            <a:cxnLst/>
            <a:rect l="l" t="t" r="r" b="b"/>
            <a:pathLst>
              <a:path w="1560511" h="888072">
                <a:moveTo>
                  <a:pt x="0" y="0"/>
                </a:moveTo>
                <a:lnTo>
                  <a:pt x="1560511" y="0"/>
                </a:lnTo>
                <a:lnTo>
                  <a:pt x="1560511" y="888073"/>
                </a:lnTo>
                <a:lnTo>
                  <a:pt x="0" y="888073"/>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Freeform 3">
            <a:extLst>
              <a:ext uri="{FF2B5EF4-FFF2-40B4-BE49-F238E27FC236}">
                <a16:creationId xmlns:a16="http://schemas.microsoft.com/office/drawing/2014/main" id="{24BF4C10-0499-FB78-06E6-8496C3134419}"/>
              </a:ext>
            </a:extLst>
          </p:cNvPr>
          <p:cNvSpPr/>
          <p:nvPr/>
        </p:nvSpPr>
        <p:spPr>
          <a:xfrm>
            <a:off x="3124200" y="-2019300"/>
            <a:ext cx="17240730" cy="14607600"/>
          </a:xfrm>
          <a:custGeom>
            <a:avLst/>
            <a:gdLst/>
            <a:ahLst/>
            <a:cxnLst/>
            <a:rect l="l" t="t" r="r" b="b"/>
            <a:pathLst>
              <a:path w="17240730" h="14607600">
                <a:moveTo>
                  <a:pt x="0" y="0"/>
                </a:moveTo>
                <a:lnTo>
                  <a:pt x="17240729" y="0"/>
                </a:lnTo>
                <a:lnTo>
                  <a:pt x="17240729" y="14607600"/>
                </a:lnTo>
                <a:lnTo>
                  <a:pt x="0" y="14607600"/>
                </a:lnTo>
                <a:lnTo>
                  <a:pt x="0" y="0"/>
                </a:lnTo>
                <a:close/>
              </a:path>
            </a:pathLst>
          </a:custGeom>
          <a:blipFill>
            <a:blip r:embed="rId4">
              <a:alphaModFix amt="60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Predictive modeling using machine learning helps in the early detection and risk assessment of heart failure by analyzing patient data. These models identify key patterns and factors, allowing for faster and more accurate diagnosis. This supports better clinical decisions, improves patient outcomes, and reduces hospital readmissions.</a:t>
            </a:r>
          </a:p>
        </p:txBody>
      </p:sp>
      <p:sp>
        <p:nvSpPr>
          <p:cNvPr id="13" name="TextBox 12">
            <a:extLst>
              <a:ext uri="{FF2B5EF4-FFF2-40B4-BE49-F238E27FC236}">
                <a16:creationId xmlns:a16="http://schemas.microsoft.com/office/drawing/2014/main" id="{0074586E-352D-8C9F-D736-1F7612C73CB6}"/>
              </a:ext>
            </a:extLst>
          </p:cNvPr>
          <p:cNvSpPr txBox="1"/>
          <p:nvPr/>
        </p:nvSpPr>
        <p:spPr>
          <a:xfrm>
            <a:off x="5334000" y="3009900"/>
            <a:ext cx="10862186" cy="5232202"/>
          </a:xfrm>
          <a:prstGeom prst="rect">
            <a:avLst/>
          </a:prstGeom>
        </p:spPr>
        <p:txBody>
          <a:bodyPr wrap="square" lIns="0" tIns="0" rIns="0" bIns="0" rtlCol="0" anchor="t">
            <a:spAutoFit/>
          </a:bodyPr>
          <a:lstStyle>
            <a:defPPr>
              <a:defRPr lang="en-US"/>
            </a:defPPr>
            <a:lvl1pPr>
              <a:lnSpc>
                <a:spcPts val="3400"/>
              </a:lnSpc>
              <a:defRPr sz="3400" b="1" i="1">
                <a:solidFill>
                  <a:srgbClr val="FFFFFF"/>
                </a:solidFill>
                <a:latin typeface="Montserrat Semi-Bold Italics"/>
                <a:ea typeface="Montserrat Semi-Bold Italics"/>
                <a:cs typeface="Montserrat Semi-Bold Italics"/>
              </a:defRPr>
            </a:lvl1pPr>
          </a:lstStyle>
          <a:p>
            <a:pPr marL="457200" indent="-457200">
              <a:buFont typeface="Wingdings" panose="05000000000000000000" pitchFamily="2" charset="2"/>
              <a:buChar char="v"/>
            </a:pPr>
            <a:r>
              <a:rPr lang="en-US" dirty="0"/>
              <a:t>Predictive modeling using machine learning helps in the early detection and risk assessment of heart failure by analyzing patient data. </a:t>
            </a:r>
          </a:p>
          <a:p>
            <a:pPr marL="457200" indent="-457200">
              <a:buFont typeface="Wingdings" panose="05000000000000000000" pitchFamily="2" charset="2"/>
              <a:buChar char="v"/>
            </a:pPr>
            <a:endParaRPr lang="en-US" dirty="0"/>
          </a:p>
          <a:p>
            <a:pPr marL="457200" indent="-457200">
              <a:buFont typeface="Wingdings" panose="05000000000000000000" pitchFamily="2" charset="2"/>
              <a:buChar char="v"/>
            </a:pPr>
            <a:r>
              <a:rPr lang="en-US" dirty="0"/>
              <a:t>These models identify key patterns and factors, allowing for faster and more accurate diagnosis.</a:t>
            </a:r>
          </a:p>
          <a:p>
            <a:pPr marL="457200" indent="-457200">
              <a:buFont typeface="Wingdings" panose="05000000000000000000" pitchFamily="2" charset="2"/>
              <a:buChar char="v"/>
            </a:pPr>
            <a:endParaRPr lang="en-US" dirty="0"/>
          </a:p>
          <a:p>
            <a:pPr marL="457200" indent="-457200">
              <a:buFont typeface="Wingdings" panose="05000000000000000000" pitchFamily="2" charset="2"/>
              <a:buChar char="v"/>
            </a:pPr>
            <a:r>
              <a:rPr lang="en-US" dirty="0"/>
              <a:t> This supports better clinical decisions, improves patient outcomes, and reduces hospital readmissions.</a:t>
            </a:r>
          </a:p>
        </p:txBody>
      </p:sp>
      <p:sp>
        <p:nvSpPr>
          <p:cNvPr id="15" name="TextBox 11">
            <a:extLst>
              <a:ext uri="{FF2B5EF4-FFF2-40B4-BE49-F238E27FC236}">
                <a16:creationId xmlns:a16="http://schemas.microsoft.com/office/drawing/2014/main" id="{4C239C58-ABCA-C4C4-005A-52B9AB5884EB}"/>
              </a:ext>
            </a:extLst>
          </p:cNvPr>
          <p:cNvSpPr txBox="1"/>
          <p:nvPr/>
        </p:nvSpPr>
        <p:spPr>
          <a:xfrm>
            <a:off x="5334000" y="1053207"/>
            <a:ext cx="8732370" cy="1282531"/>
          </a:xfrm>
          <a:prstGeom prst="rect">
            <a:avLst/>
          </a:prstGeom>
        </p:spPr>
        <p:txBody>
          <a:bodyPr lIns="0" tIns="0" rIns="0" bIns="0" rtlCol="0" anchor="t">
            <a:spAutoFit/>
          </a:bodyPr>
          <a:lstStyle/>
          <a:p>
            <a:pPr>
              <a:lnSpc>
                <a:spcPts val="10920"/>
              </a:lnSpc>
            </a:pPr>
            <a:r>
              <a:rPr lang="en-US" sz="7800" dirty="0">
                <a:solidFill>
                  <a:srgbClr val="FFFFFF"/>
                </a:solidFill>
                <a:latin typeface="Fredoka"/>
                <a:ea typeface="Fredoka"/>
                <a:cs typeface="Fredoka"/>
                <a:sym typeface="Fredoka"/>
              </a:rPr>
              <a:t>Model overview</a:t>
            </a:r>
          </a:p>
        </p:txBody>
      </p:sp>
    </p:spTree>
    <p:extLst>
      <p:ext uri="{BB962C8B-B14F-4D97-AF65-F5344CB8AC3E}">
        <p14:creationId xmlns:p14="http://schemas.microsoft.com/office/powerpoint/2010/main" val="2668773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496AFC6F-CD53-ED60-E9B3-06A8602212E8}"/>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14F23CF-FD1F-982D-94E6-DF2E6C951266}"/>
              </a:ext>
            </a:extLst>
          </p:cNvPr>
          <p:cNvSpPr/>
          <p:nvPr/>
        </p:nvSpPr>
        <p:spPr>
          <a:xfrm rot="10737974">
            <a:off x="4078647" y="-1036010"/>
            <a:ext cx="16723353" cy="12071220"/>
          </a:xfrm>
          <a:custGeom>
            <a:avLst/>
            <a:gdLst/>
            <a:ahLst/>
            <a:cxnLst/>
            <a:rect l="l" t="t" r="r" b="b"/>
            <a:pathLst>
              <a:path w="16723353" h="12071220">
                <a:moveTo>
                  <a:pt x="0" y="0"/>
                </a:moveTo>
                <a:lnTo>
                  <a:pt x="16723353" y="0"/>
                </a:lnTo>
                <a:lnTo>
                  <a:pt x="16723353" y="12071220"/>
                </a:lnTo>
                <a:lnTo>
                  <a:pt x="0" y="12071220"/>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a:extLst>
              <a:ext uri="{FF2B5EF4-FFF2-40B4-BE49-F238E27FC236}">
                <a16:creationId xmlns:a16="http://schemas.microsoft.com/office/drawing/2014/main" id="{C20A3E06-3898-A66A-2350-AE006D6034C8}"/>
              </a:ext>
            </a:extLst>
          </p:cNvPr>
          <p:cNvSpPr/>
          <p:nvPr/>
        </p:nvSpPr>
        <p:spPr>
          <a:xfrm>
            <a:off x="3124200" y="-1943100"/>
            <a:ext cx="17240730" cy="14607600"/>
          </a:xfrm>
          <a:custGeom>
            <a:avLst/>
            <a:gdLst/>
            <a:ahLst/>
            <a:cxnLst/>
            <a:rect l="l" t="t" r="r" b="b"/>
            <a:pathLst>
              <a:path w="17240730" h="14607600">
                <a:moveTo>
                  <a:pt x="0" y="0"/>
                </a:moveTo>
                <a:lnTo>
                  <a:pt x="17240729" y="0"/>
                </a:lnTo>
                <a:lnTo>
                  <a:pt x="17240729" y="14607600"/>
                </a:lnTo>
                <a:lnTo>
                  <a:pt x="0" y="14607600"/>
                </a:lnTo>
                <a:lnTo>
                  <a:pt x="0" y="0"/>
                </a:lnTo>
                <a:close/>
              </a:path>
            </a:pathLst>
          </a:custGeom>
          <a:blipFill>
            <a:blip r:embed="rId4">
              <a:alphaModFix amt="60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Freeform 7">
            <a:extLst>
              <a:ext uri="{FF2B5EF4-FFF2-40B4-BE49-F238E27FC236}">
                <a16:creationId xmlns:a16="http://schemas.microsoft.com/office/drawing/2014/main" id="{10E575CA-15B7-DBBE-3B98-BE7C04C91DE3}"/>
              </a:ext>
            </a:extLst>
          </p:cNvPr>
          <p:cNvSpPr/>
          <p:nvPr/>
        </p:nvSpPr>
        <p:spPr>
          <a:xfrm>
            <a:off x="-813866" y="297325"/>
            <a:ext cx="2455053" cy="1397148"/>
          </a:xfrm>
          <a:custGeom>
            <a:avLst/>
            <a:gdLst/>
            <a:ahLst/>
            <a:cxnLst/>
            <a:rect l="l" t="t" r="r" b="b"/>
            <a:pathLst>
              <a:path w="2455053" h="1397148">
                <a:moveTo>
                  <a:pt x="0" y="0"/>
                </a:moveTo>
                <a:lnTo>
                  <a:pt x="2455052" y="0"/>
                </a:lnTo>
                <a:lnTo>
                  <a:pt x="2455052"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8" name="Freeform 8">
            <a:extLst>
              <a:ext uri="{FF2B5EF4-FFF2-40B4-BE49-F238E27FC236}">
                <a16:creationId xmlns:a16="http://schemas.microsoft.com/office/drawing/2014/main" id="{0EA1464D-F9F7-F219-FC1A-34ED82FCA840}"/>
              </a:ext>
            </a:extLst>
          </p:cNvPr>
          <p:cNvSpPr/>
          <p:nvPr/>
        </p:nvSpPr>
        <p:spPr>
          <a:xfrm>
            <a:off x="17259300" y="8987961"/>
            <a:ext cx="1560511" cy="888072"/>
          </a:xfrm>
          <a:custGeom>
            <a:avLst/>
            <a:gdLst/>
            <a:ahLst/>
            <a:cxnLst/>
            <a:rect l="l" t="t" r="r" b="b"/>
            <a:pathLst>
              <a:path w="1560511" h="888072">
                <a:moveTo>
                  <a:pt x="0" y="0"/>
                </a:moveTo>
                <a:lnTo>
                  <a:pt x="1560511" y="0"/>
                </a:lnTo>
                <a:lnTo>
                  <a:pt x="1560511" y="888073"/>
                </a:lnTo>
                <a:lnTo>
                  <a:pt x="0" y="888073"/>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pic>
        <p:nvPicPr>
          <p:cNvPr id="5" name="Picture 4" descr="A blue and red pie chart&#10;&#10;AI-generated content may be incorrect.">
            <a:extLst>
              <a:ext uri="{FF2B5EF4-FFF2-40B4-BE49-F238E27FC236}">
                <a16:creationId xmlns:a16="http://schemas.microsoft.com/office/drawing/2014/main" id="{EA769F6C-4ABF-EE33-3415-197C07D7096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04800" y="261683"/>
            <a:ext cx="17602200" cy="4881818"/>
          </a:xfrm>
          <a:prstGeom prst="rect">
            <a:avLst/>
          </a:prstGeom>
        </p:spPr>
      </p:pic>
      <p:pic>
        <p:nvPicPr>
          <p:cNvPr id="9" name="Picture 8" descr="A pie chart with different colored circles&#10;&#10;AI-generated content may be incorrect.">
            <a:extLst>
              <a:ext uri="{FF2B5EF4-FFF2-40B4-BE49-F238E27FC236}">
                <a16:creationId xmlns:a16="http://schemas.microsoft.com/office/drawing/2014/main" id="{711C1FC2-E5E7-2998-F46C-E0256AD146C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04800" y="5372100"/>
            <a:ext cx="17602200" cy="4676569"/>
          </a:xfrm>
          <a:prstGeom prst="rect">
            <a:avLst/>
          </a:prstGeom>
        </p:spPr>
      </p:pic>
    </p:spTree>
    <p:extLst>
      <p:ext uri="{BB962C8B-B14F-4D97-AF65-F5344CB8AC3E}">
        <p14:creationId xmlns:p14="http://schemas.microsoft.com/office/powerpoint/2010/main" val="6913576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E860B6CD-F052-278D-ED97-947DCB150C13}"/>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ABE3B578-C76F-A346-2BBD-F3DF7994B4D4}"/>
              </a:ext>
            </a:extLst>
          </p:cNvPr>
          <p:cNvSpPr/>
          <p:nvPr/>
        </p:nvSpPr>
        <p:spPr>
          <a:xfrm rot="10737974">
            <a:off x="4078647" y="-1036010"/>
            <a:ext cx="16723353" cy="12071220"/>
          </a:xfrm>
          <a:custGeom>
            <a:avLst/>
            <a:gdLst/>
            <a:ahLst/>
            <a:cxnLst/>
            <a:rect l="l" t="t" r="r" b="b"/>
            <a:pathLst>
              <a:path w="16723353" h="12071220">
                <a:moveTo>
                  <a:pt x="0" y="0"/>
                </a:moveTo>
                <a:lnTo>
                  <a:pt x="16723353" y="0"/>
                </a:lnTo>
                <a:lnTo>
                  <a:pt x="16723353" y="12071220"/>
                </a:lnTo>
                <a:lnTo>
                  <a:pt x="0" y="12071220"/>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a:extLst>
              <a:ext uri="{FF2B5EF4-FFF2-40B4-BE49-F238E27FC236}">
                <a16:creationId xmlns:a16="http://schemas.microsoft.com/office/drawing/2014/main" id="{E5B27DDA-E682-D0B1-900E-C35BDC49AF10}"/>
              </a:ext>
            </a:extLst>
          </p:cNvPr>
          <p:cNvSpPr/>
          <p:nvPr/>
        </p:nvSpPr>
        <p:spPr>
          <a:xfrm>
            <a:off x="3124200" y="-1943100"/>
            <a:ext cx="17240730" cy="14607600"/>
          </a:xfrm>
          <a:custGeom>
            <a:avLst/>
            <a:gdLst/>
            <a:ahLst/>
            <a:cxnLst/>
            <a:rect l="l" t="t" r="r" b="b"/>
            <a:pathLst>
              <a:path w="17240730" h="14607600">
                <a:moveTo>
                  <a:pt x="0" y="0"/>
                </a:moveTo>
                <a:lnTo>
                  <a:pt x="17240729" y="0"/>
                </a:lnTo>
                <a:lnTo>
                  <a:pt x="17240729" y="14607600"/>
                </a:lnTo>
                <a:lnTo>
                  <a:pt x="0" y="14607600"/>
                </a:lnTo>
                <a:lnTo>
                  <a:pt x="0" y="0"/>
                </a:lnTo>
                <a:close/>
              </a:path>
            </a:pathLst>
          </a:custGeom>
          <a:blipFill>
            <a:blip r:embed="rId4">
              <a:alphaModFix amt="60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Freeform 7">
            <a:extLst>
              <a:ext uri="{FF2B5EF4-FFF2-40B4-BE49-F238E27FC236}">
                <a16:creationId xmlns:a16="http://schemas.microsoft.com/office/drawing/2014/main" id="{4F30003F-241B-2A3D-7A1B-9507F161A4F1}"/>
              </a:ext>
            </a:extLst>
          </p:cNvPr>
          <p:cNvSpPr/>
          <p:nvPr/>
        </p:nvSpPr>
        <p:spPr>
          <a:xfrm>
            <a:off x="-813866" y="297325"/>
            <a:ext cx="2455053" cy="1397148"/>
          </a:xfrm>
          <a:custGeom>
            <a:avLst/>
            <a:gdLst/>
            <a:ahLst/>
            <a:cxnLst/>
            <a:rect l="l" t="t" r="r" b="b"/>
            <a:pathLst>
              <a:path w="2455053" h="1397148">
                <a:moveTo>
                  <a:pt x="0" y="0"/>
                </a:moveTo>
                <a:lnTo>
                  <a:pt x="2455052" y="0"/>
                </a:lnTo>
                <a:lnTo>
                  <a:pt x="2455052"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8" name="Freeform 8">
            <a:extLst>
              <a:ext uri="{FF2B5EF4-FFF2-40B4-BE49-F238E27FC236}">
                <a16:creationId xmlns:a16="http://schemas.microsoft.com/office/drawing/2014/main" id="{A6B885C3-8287-F4C2-899A-93AF9AC2059C}"/>
              </a:ext>
            </a:extLst>
          </p:cNvPr>
          <p:cNvSpPr/>
          <p:nvPr/>
        </p:nvSpPr>
        <p:spPr>
          <a:xfrm>
            <a:off x="17259300" y="8987961"/>
            <a:ext cx="1560511" cy="888072"/>
          </a:xfrm>
          <a:custGeom>
            <a:avLst/>
            <a:gdLst/>
            <a:ahLst/>
            <a:cxnLst/>
            <a:rect l="l" t="t" r="r" b="b"/>
            <a:pathLst>
              <a:path w="1560511" h="888072">
                <a:moveTo>
                  <a:pt x="0" y="0"/>
                </a:moveTo>
                <a:lnTo>
                  <a:pt x="1560511" y="0"/>
                </a:lnTo>
                <a:lnTo>
                  <a:pt x="1560511" y="888073"/>
                </a:lnTo>
                <a:lnTo>
                  <a:pt x="0" y="888073"/>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pic>
        <p:nvPicPr>
          <p:cNvPr id="12" name="Picture 11" descr="A blue and red pie chart&#10;&#10;AI-generated content may be incorrect.">
            <a:extLst>
              <a:ext uri="{FF2B5EF4-FFF2-40B4-BE49-F238E27FC236}">
                <a16:creationId xmlns:a16="http://schemas.microsoft.com/office/drawing/2014/main" id="{DED97EDD-9A49-B611-74A3-25CCBA4FBF1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1000" y="419100"/>
            <a:ext cx="17526000" cy="4419600"/>
          </a:xfrm>
          <a:prstGeom prst="rect">
            <a:avLst/>
          </a:prstGeom>
        </p:spPr>
      </p:pic>
      <p:pic>
        <p:nvPicPr>
          <p:cNvPr id="14" name="Picture 13" descr="A graph with red and blue squares&#10;&#10;AI-generated content may be incorrect.">
            <a:extLst>
              <a:ext uri="{FF2B5EF4-FFF2-40B4-BE49-F238E27FC236}">
                <a16:creationId xmlns:a16="http://schemas.microsoft.com/office/drawing/2014/main" id="{8567E523-1088-4C48-E42A-9DA584B5725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81000" y="5143500"/>
            <a:ext cx="17526000" cy="4755885"/>
          </a:xfrm>
          <a:prstGeom prst="rect">
            <a:avLst/>
          </a:prstGeom>
        </p:spPr>
      </p:pic>
    </p:spTree>
    <p:extLst>
      <p:ext uri="{BB962C8B-B14F-4D97-AF65-F5344CB8AC3E}">
        <p14:creationId xmlns:p14="http://schemas.microsoft.com/office/powerpoint/2010/main" val="38001462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6AC41A64-322C-A1C8-55BB-5EA555E78E99}"/>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91A7DE9D-F048-8B8F-295D-29951FE34E2E}"/>
              </a:ext>
            </a:extLst>
          </p:cNvPr>
          <p:cNvSpPr/>
          <p:nvPr/>
        </p:nvSpPr>
        <p:spPr>
          <a:xfrm rot="10737974">
            <a:off x="4078647" y="-1036010"/>
            <a:ext cx="16723353" cy="12071220"/>
          </a:xfrm>
          <a:custGeom>
            <a:avLst/>
            <a:gdLst/>
            <a:ahLst/>
            <a:cxnLst/>
            <a:rect l="l" t="t" r="r" b="b"/>
            <a:pathLst>
              <a:path w="16723353" h="12071220">
                <a:moveTo>
                  <a:pt x="0" y="0"/>
                </a:moveTo>
                <a:lnTo>
                  <a:pt x="16723353" y="0"/>
                </a:lnTo>
                <a:lnTo>
                  <a:pt x="16723353" y="12071220"/>
                </a:lnTo>
                <a:lnTo>
                  <a:pt x="0" y="12071220"/>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a:extLst>
              <a:ext uri="{FF2B5EF4-FFF2-40B4-BE49-F238E27FC236}">
                <a16:creationId xmlns:a16="http://schemas.microsoft.com/office/drawing/2014/main" id="{8DE5B76A-7EED-33C2-0FBF-46EF260B2F1D}"/>
              </a:ext>
            </a:extLst>
          </p:cNvPr>
          <p:cNvSpPr/>
          <p:nvPr/>
        </p:nvSpPr>
        <p:spPr>
          <a:xfrm>
            <a:off x="3124200" y="-1943100"/>
            <a:ext cx="17240730" cy="14607600"/>
          </a:xfrm>
          <a:custGeom>
            <a:avLst/>
            <a:gdLst/>
            <a:ahLst/>
            <a:cxnLst/>
            <a:rect l="l" t="t" r="r" b="b"/>
            <a:pathLst>
              <a:path w="17240730" h="14607600">
                <a:moveTo>
                  <a:pt x="0" y="0"/>
                </a:moveTo>
                <a:lnTo>
                  <a:pt x="17240729" y="0"/>
                </a:lnTo>
                <a:lnTo>
                  <a:pt x="17240729" y="14607600"/>
                </a:lnTo>
                <a:lnTo>
                  <a:pt x="0" y="14607600"/>
                </a:lnTo>
                <a:lnTo>
                  <a:pt x="0" y="0"/>
                </a:lnTo>
                <a:close/>
              </a:path>
            </a:pathLst>
          </a:custGeom>
          <a:blipFill>
            <a:blip r:embed="rId4">
              <a:alphaModFix amt="60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Freeform 7">
            <a:extLst>
              <a:ext uri="{FF2B5EF4-FFF2-40B4-BE49-F238E27FC236}">
                <a16:creationId xmlns:a16="http://schemas.microsoft.com/office/drawing/2014/main" id="{0C56E238-ED93-095C-9207-C38DBE5E3986}"/>
              </a:ext>
            </a:extLst>
          </p:cNvPr>
          <p:cNvSpPr/>
          <p:nvPr/>
        </p:nvSpPr>
        <p:spPr>
          <a:xfrm>
            <a:off x="-813866" y="297325"/>
            <a:ext cx="2455053" cy="1397148"/>
          </a:xfrm>
          <a:custGeom>
            <a:avLst/>
            <a:gdLst/>
            <a:ahLst/>
            <a:cxnLst/>
            <a:rect l="l" t="t" r="r" b="b"/>
            <a:pathLst>
              <a:path w="2455053" h="1397148">
                <a:moveTo>
                  <a:pt x="0" y="0"/>
                </a:moveTo>
                <a:lnTo>
                  <a:pt x="2455052" y="0"/>
                </a:lnTo>
                <a:lnTo>
                  <a:pt x="2455052"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8" name="Freeform 8">
            <a:extLst>
              <a:ext uri="{FF2B5EF4-FFF2-40B4-BE49-F238E27FC236}">
                <a16:creationId xmlns:a16="http://schemas.microsoft.com/office/drawing/2014/main" id="{B71A44E8-8A4A-B3A0-2E60-9830DE03934B}"/>
              </a:ext>
            </a:extLst>
          </p:cNvPr>
          <p:cNvSpPr/>
          <p:nvPr/>
        </p:nvSpPr>
        <p:spPr>
          <a:xfrm>
            <a:off x="17259300" y="8987961"/>
            <a:ext cx="1560511" cy="888072"/>
          </a:xfrm>
          <a:custGeom>
            <a:avLst/>
            <a:gdLst/>
            <a:ahLst/>
            <a:cxnLst/>
            <a:rect l="l" t="t" r="r" b="b"/>
            <a:pathLst>
              <a:path w="1560511" h="888072">
                <a:moveTo>
                  <a:pt x="0" y="0"/>
                </a:moveTo>
                <a:lnTo>
                  <a:pt x="1560511" y="0"/>
                </a:lnTo>
                <a:lnTo>
                  <a:pt x="1560511" y="888073"/>
                </a:lnTo>
                <a:lnTo>
                  <a:pt x="0" y="888073"/>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pic>
        <p:nvPicPr>
          <p:cNvPr id="5" name="Picture 4" descr="A pie chart with numbers and a few words&#10;&#10;AI-generated content may be incorrect.">
            <a:extLst>
              <a:ext uri="{FF2B5EF4-FFF2-40B4-BE49-F238E27FC236}">
                <a16:creationId xmlns:a16="http://schemas.microsoft.com/office/drawing/2014/main" id="{270E078A-D037-C5A2-5AD2-74E4048E8BF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1000" y="297325"/>
            <a:ext cx="17678400" cy="4312775"/>
          </a:xfrm>
          <a:prstGeom prst="rect">
            <a:avLst/>
          </a:prstGeom>
        </p:spPr>
      </p:pic>
      <p:pic>
        <p:nvPicPr>
          <p:cNvPr id="9" name="Picture 8" descr="A graph with different colored squares&#10;&#10;AI-generated content may be incorrect.">
            <a:extLst>
              <a:ext uri="{FF2B5EF4-FFF2-40B4-BE49-F238E27FC236}">
                <a16:creationId xmlns:a16="http://schemas.microsoft.com/office/drawing/2014/main" id="{A9797640-4108-EF29-A062-CE2A1BE3D39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81000" y="4838700"/>
            <a:ext cx="17678400" cy="5297948"/>
          </a:xfrm>
          <a:prstGeom prst="rect">
            <a:avLst/>
          </a:prstGeom>
        </p:spPr>
      </p:pic>
    </p:spTree>
    <p:extLst>
      <p:ext uri="{BB962C8B-B14F-4D97-AF65-F5344CB8AC3E}">
        <p14:creationId xmlns:p14="http://schemas.microsoft.com/office/powerpoint/2010/main" val="35078579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385EA3"/>
        </a:solidFill>
        <a:effectLst/>
      </p:bgPr>
    </p:bg>
    <p:spTree>
      <p:nvGrpSpPr>
        <p:cNvPr id="1" name="">
          <a:extLst>
            <a:ext uri="{FF2B5EF4-FFF2-40B4-BE49-F238E27FC236}">
              <a16:creationId xmlns:a16="http://schemas.microsoft.com/office/drawing/2014/main" id="{2950D007-1B0C-8C6F-C8CD-0314828747B0}"/>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5143E951-F9E7-46A8-69D0-5D6BCB979A59}"/>
              </a:ext>
            </a:extLst>
          </p:cNvPr>
          <p:cNvSpPr/>
          <p:nvPr/>
        </p:nvSpPr>
        <p:spPr>
          <a:xfrm rot="10737974">
            <a:off x="4078647" y="-1036010"/>
            <a:ext cx="16723353" cy="12071220"/>
          </a:xfrm>
          <a:custGeom>
            <a:avLst/>
            <a:gdLst/>
            <a:ahLst/>
            <a:cxnLst/>
            <a:rect l="l" t="t" r="r" b="b"/>
            <a:pathLst>
              <a:path w="16723353" h="12071220">
                <a:moveTo>
                  <a:pt x="0" y="0"/>
                </a:moveTo>
                <a:lnTo>
                  <a:pt x="16723353" y="0"/>
                </a:lnTo>
                <a:lnTo>
                  <a:pt x="16723353" y="12071220"/>
                </a:lnTo>
                <a:lnTo>
                  <a:pt x="0" y="12071220"/>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a:extLst>
              <a:ext uri="{FF2B5EF4-FFF2-40B4-BE49-F238E27FC236}">
                <a16:creationId xmlns:a16="http://schemas.microsoft.com/office/drawing/2014/main" id="{9D4F1595-652E-5811-C873-5DB7ECFBB5FF}"/>
              </a:ext>
            </a:extLst>
          </p:cNvPr>
          <p:cNvSpPr/>
          <p:nvPr/>
        </p:nvSpPr>
        <p:spPr>
          <a:xfrm>
            <a:off x="3124200" y="-1943100"/>
            <a:ext cx="17240730" cy="14607600"/>
          </a:xfrm>
          <a:custGeom>
            <a:avLst/>
            <a:gdLst/>
            <a:ahLst/>
            <a:cxnLst/>
            <a:rect l="l" t="t" r="r" b="b"/>
            <a:pathLst>
              <a:path w="17240730" h="14607600">
                <a:moveTo>
                  <a:pt x="0" y="0"/>
                </a:moveTo>
                <a:lnTo>
                  <a:pt x="17240729" y="0"/>
                </a:lnTo>
                <a:lnTo>
                  <a:pt x="17240729" y="14607600"/>
                </a:lnTo>
                <a:lnTo>
                  <a:pt x="0" y="14607600"/>
                </a:lnTo>
                <a:lnTo>
                  <a:pt x="0" y="0"/>
                </a:lnTo>
                <a:close/>
              </a:path>
            </a:pathLst>
          </a:custGeom>
          <a:blipFill>
            <a:blip r:embed="rId4">
              <a:alphaModFix amt="60000"/>
              <a:extLst>
                <a:ext uri="{96DAC541-7B7A-43D3-8B79-37D633B846F1}">
                  <asvg:svgBlip xmlns:asvg="http://schemas.microsoft.com/office/drawing/2016/SVG/main" r:embed="rId5"/>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Freeform 7">
            <a:extLst>
              <a:ext uri="{FF2B5EF4-FFF2-40B4-BE49-F238E27FC236}">
                <a16:creationId xmlns:a16="http://schemas.microsoft.com/office/drawing/2014/main" id="{5E9D631B-245A-01E8-7D90-7B9ACF215E40}"/>
              </a:ext>
            </a:extLst>
          </p:cNvPr>
          <p:cNvSpPr/>
          <p:nvPr/>
        </p:nvSpPr>
        <p:spPr>
          <a:xfrm>
            <a:off x="-813866" y="297325"/>
            <a:ext cx="2455053" cy="1397148"/>
          </a:xfrm>
          <a:custGeom>
            <a:avLst/>
            <a:gdLst/>
            <a:ahLst/>
            <a:cxnLst/>
            <a:rect l="l" t="t" r="r" b="b"/>
            <a:pathLst>
              <a:path w="2455053" h="1397148">
                <a:moveTo>
                  <a:pt x="0" y="0"/>
                </a:moveTo>
                <a:lnTo>
                  <a:pt x="2455052" y="0"/>
                </a:lnTo>
                <a:lnTo>
                  <a:pt x="2455052" y="1397148"/>
                </a:lnTo>
                <a:lnTo>
                  <a:pt x="0" y="1397148"/>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8" name="Freeform 8">
            <a:extLst>
              <a:ext uri="{FF2B5EF4-FFF2-40B4-BE49-F238E27FC236}">
                <a16:creationId xmlns:a16="http://schemas.microsoft.com/office/drawing/2014/main" id="{293B5F80-091D-3DA8-F8AB-8201E0B0EE38}"/>
              </a:ext>
            </a:extLst>
          </p:cNvPr>
          <p:cNvSpPr/>
          <p:nvPr/>
        </p:nvSpPr>
        <p:spPr>
          <a:xfrm>
            <a:off x="17259300" y="8987961"/>
            <a:ext cx="1560511" cy="888072"/>
          </a:xfrm>
          <a:custGeom>
            <a:avLst/>
            <a:gdLst/>
            <a:ahLst/>
            <a:cxnLst/>
            <a:rect l="l" t="t" r="r" b="b"/>
            <a:pathLst>
              <a:path w="1560511" h="888072">
                <a:moveTo>
                  <a:pt x="0" y="0"/>
                </a:moveTo>
                <a:lnTo>
                  <a:pt x="1560511" y="0"/>
                </a:lnTo>
                <a:lnTo>
                  <a:pt x="1560511" y="888073"/>
                </a:lnTo>
                <a:lnTo>
                  <a:pt x="0" y="888073"/>
                </a:lnTo>
                <a:lnTo>
                  <a:pt x="0" y="0"/>
                </a:lnTo>
                <a:close/>
              </a:path>
            </a:pathLst>
          </a:custGeom>
          <a:blipFill>
            <a:blip r:embed="rId6">
              <a:alphaModFix amt="54000"/>
              <a:extLst>
                <a:ext uri="{96DAC541-7B7A-43D3-8B79-37D633B846F1}">
                  <asvg:svgBlip xmlns:asvg="http://schemas.microsoft.com/office/drawing/2016/SVG/main" r:embed="rId7"/>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pic>
        <p:nvPicPr>
          <p:cNvPr id="5" name="Picture 4" descr="A blue and red pie chart&#10;&#10;AI-generated content may be incorrect.">
            <a:extLst>
              <a:ext uri="{FF2B5EF4-FFF2-40B4-BE49-F238E27FC236}">
                <a16:creationId xmlns:a16="http://schemas.microsoft.com/office/drawing/2014/main" id="{99B9390A-23FA-2318-4619-89BFAFCA3F2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04800" y="261683"/>
            <a:ext cx="17602200" cy="4881818"/>
          </a:xfrm>
          <a:prstGeom prst="rect">
            <a:avLst/>
          </a:prstGeom>
        </p:spPr>
      </p:pic>
      <p:pic>
        <p:nvPicPr>
          <p:cNvPr id="9" name="Picture 8" descr="A pie chart with different colored circles&#10;&#10;AI-generated content may be incorrect.">
            <a:extLst>
              <a:ext uri="{FF2B5EF4-FFF2-40B4-BE49-F238E27FC236}">
                <a16:creationId xmlns:a16="http://schemas.microsoft.com/office/drawing/2014/main" id="{47987D55-8AEA-DEA2-90D8-4AF4B30C2C3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04800" y="5372100"/>
            <a:ext cx="17602200" cy="4676569"/>
          </a:xfrm>
          <a:prstGeom prst="rect">
            <a:avLst/>
          </a:prstGeom>
        </p:spPr>
      </p:pic>
    </p:spTree>
    <p:extLst>
      <p:ext uri="{BB962C8B-B14F-4D97-AF65-F5344CB8AC3E}">
        <p14:creationId xmlns:p14="http://schemas.microsoft.com/office/powerpoint/2010/main" val="29863830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388</TotalTime>
  <Words>943</Words>
  <Application>Microsoft Office PowerPoint</Application>
  <PresentationFormat>Custom</PresentationFormat>
  <Paragraphs>98</Paragraphs>
  <Slides>32</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32</vt:i4>
      </vt:variant>
    </vt:vector>
  </HeadingPairs>
  <TitlesOfParts>
    <vt:vector size="40" baseType="lpstr">
      <vt:lpstr>Montserrat Medium</vt:lpstr>
      <vt:lpstr>Aptos</vt:lpstr>
      <vt:lpstr>Wingdings</vt:lpstr>
      <vt:lpstr>Montserrat Semi-Bold Italics</vt:lpstr>
      <vt:lpstr>Arial</vt:lpstr>
      <vt:lpstr>Calibri</vt:lpstr>
      <vt:lpstr>Fredoka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and White Illustrative Medical Healthcare Presentation</dc:title>
  <dc:creator>doaa hussein</dc:creator>
  <cp:lastModifiedBy>Doaa H. Dewedar</cp:lastModifiedBy>
  <cp:revision>17</cp:revision>
  <dcterms:created xsi:type="dcterms:W3CDTF">2006-08-16T00:00:00Z</dcterms:created>
  <dcterms:modified xsi:type="dcterms:W3CDTF">2025-08-08T11:33:46Z</dcterms:modified>
  <dc:identifier>DAGvT8c6HxM</dc:identifier>
</cp:coreProperties>
</file>

<file path=docProps/thumbnail.jpeg>
</file>